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66"/>
  </p:notesMasterIdLst>
  <p:sldIdLst>
    <p:sldId id="291" r:id="rId3"/>
    <p:sldId id="535" r:id="rId4"/>
    <p:sldId id="258" r:id="rId5"/>
    <p:sldId id="487" r:id="rId6"/>
    <p:sldId id="488" r:id="rId7"/>
    <p:sldId id="489" r:id="rId8"/>
    <p:sldId id="490" r:id="rId9"/>
    <p:sldId id="491" r:id="rId10"/>
    <p:sldId id="493" r:id="rId11"/>
    <p:sldId id="494" r:id="rId12"/>
    <p:sldId id="495" r:id="rId13"/>
    <p:sldId id="496" r:id="rId14"/>
    <p:sldId id="497" r:id="rId15"/>
    <p:sldId id="498" r:id="rId16"/>
    <p:sldId id="499" r:id="rId17"/>
    <p:sldId id="500" r:id="rId18"/>
    <p:sldId id="501" r:id="rId19"/>
    <p:sldId id="502" r:id="rId20"/>
    <p:sldId id="503" r:id="rId21"/>
    <p:sldId id="504" r:id="rId22"/>
    <p:sldId id="505" r:id="rId23"/>
    <p:sldId id="506" r:id="rId24"/>
    <p:sldId id="507" r:id="rId25"/>
    <p:sldId id="508" r:id="rId26"/>
    <p:sldId id="509" r:id="rId27"/>
    <p:sldId id="510" r:id="rId28"/>
    <p:sldId id="511" r:id="rId29"/>
    <p:sldId id="512" r:id="rId30"/>
    <p:sldId id="513" r:id="rId31"/>
    <p:sldId id="514" r:id="rId32"/>
    <p:sldId id="515" r:id="rId33"/>
    <p:sldId id="516" r:id="rId34"/>
    <p:sldId id="517" r:id="rId35"/>
    <p:sldId id="263" r:id="rId36"/>
    <p:sldId id="289" r:id="rId37"/>
    <p:sldId id="528" r:id="rId38"/>
    <p:sldId id="529" r:id="rId39"/>
    <p:sldId id="530" r:id="rId40"/>
    <p:sldId id="531" r:id="rId41"/>
    <p:sldId id="532" r:id="rId42"/>
    <p:sldId id="533" r:id="rId43"/>
    <p:sldId id="534" r:id="rId44"/>
    <p:sldId id="264" r:id="rId45"/>
    <p:sldId id="358" r:id="rId46"/>
    <p:sldId id="356" r:id="rId47"/>
    <p:sldId id="359" r:id="rId48"/>
    <p:sldId id="360" r:id="rId49"/>
    <p:sldId id="361" r:id="rId50"/>
    <p:sldId id="362" r:id="rId51"/>
    <p:sldId id="363" r:id="rId52"/>
    <p:sldId id="364" r:id="rId53"/>
    <p:sldId id="367" r:id="rId54"/>
    <p:sldId id="406" r:id="rId55"/>
    <p:sldId id="405" r:id="rId56"/>
    <p:sldId id="369" r:id="rId57"/>
    <p:sldId id="368" r:id="rId58"/>
    <p:sldId id="370" r:id="rId59"/>
    <p:sldId id="310" r:id="rId60"/>
    <p:sldId id="537" r:id="rId61"/>
    <p:sldId id="538" r:id="rId62"/>
    <p:sldId id="372" r:id="rId63"/>
    <p:sldId id="373" r:id="rId64"/>
    <p:sldId id="379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63" autoAdjust="0"/>
  </p:normalViewPr>
  <p:slideViewPr>
    <p:cSldViewPr snapToGrid="0">
      <p:cViewPr varScale="1">
        <p:scale>
          <a:sx n="69" d="100"/>
          <a:sy n="69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00C9C-045E-4D39-BA95-A0928D21AEB6}" type="datetimeFigureOut">
              <a:rPr lang="zh-CN" altLang="en-US" smtClean="0"/>
              <a:t>2020-04-22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4B806-E87B-4E6F-BB55-DC3DBB36AC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529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bit_666/article/details/80051737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138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罗森布拉特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鼻祖级别的算法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129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判别模型：由数据直接求出决策函数或者条件概率分布作为预测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误分类点驱动的方法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91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w,b</a:t>
            </a:r>
            <a:r>
              <a:rPr lang="en-US" altLang="zh-CN" dirty="0"/>
              <a:t>   </a:t>
            </a:r>
            <a:r>
              <a:rPr lang="zh-CN" altLang="en-US" dirty="0"/>
              <a:t>叫感知机模型的参数   </a:t>
            </a:r>
            <a:endParaRPr lang="en-US" altLang="zh-CN" dirty="0"/>
          </a:p>
          <a:p>
            <a:r>
              <a:rPr lang="en-US" altLang="zh-CN" dirty="0"/>
              <a:t>w </a:t>
            </a:r>
            <a:r>
              <a:rPr lang="zh-CN" altLang="en-US" dirty="0"/>
              <a:t>叫做权值或者权值向量</a:t>
            </a:r>
            <a:endParaRPr lang="en-US" altLang="zh-CN" dirty="0"/>
          </a:p>
          <a:p>
            <a:r>
              <a:rPr lang="en-US" altLang="zh-CN" dirty="0"/>
              <a:t>b </a:t>
            </a:r>
            <a:r>
              <a:rPr lang="zh-CN" altLang="en-US" dirty="0"/>
              <a:t>叫做偏置</a:t>
            </a:r>
            <a:endParaRPr lang="en-US" altLang="zh-CN" dirty="0"/>
          </a:p>
          <a:p>
            <a:r>
              <a:rPr lang="zh-CN" altLang="en-US" dirty="0"/>
              <a:t>因为它是线性分类模型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102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线性方程</a:t>
            </a:r>
            <a:r>
              <a:rPr lang="en-US" altLang="zh-CN" dirty="0"/>
              <a:t>……</a:t>
            </a:r>
            <a:r>
              <a:rPr lang="zh-CN" altLang="en-US" dirty="0"/>
              <a:t>对应特征空间的一个超平面</a:t>
            </a:r>
            <a:r>
              <a:rPr lang="en-US" altLang="zh-CN" dirty="0"/>
              <a:t>S</a:t>
            </a:r>
          </a:p>
          <a:p>
            <a:endParaRPr lang="en-US" altLang="zh-CN" dirty="0"/>
          </a:p>
          <a:p>
            <a:r>
              <a:rPr lang="zh-CN" altLang="en-US" dirty="0"/>
              <a:t>其中，</a:t>
            </a:r>
            <a:r>
              <a:rPr lang="en-US" altLang="zh-CN" dirty="0"/>
              <a:t>w</a:t>
            </a:r>
            <a:r>
              <a:rPr lang="zh-CN" altLang="en-US" dirty="0"/>
              <a:t>是法向量，</a:t>
            </a:r>
            <a:r>
              <a:rPr lang="en-US" altLang="zh-CN" dirty="0"/>
              <a:t>b</a:t>
            </a:r>
            <a:r>
              <a:rPr lang="zh-CN" altLang="en-US" dirty="0"/>
              <a:t>是截距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344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感知机是在数据集线性可分的条加下建立的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255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没有误分类点，损失函数为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有误分类点，一点点缩小它与超平面的剧烈，相当于把超平面不断的往误分类点那边移动，一旦移动过去了，这个点就纠正过来了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315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向量的点积</a:t>
            </a:r>
            <a:r>
              <a:rPr lang="en-US" altLang="zh-CN" dirty="0"/>
              <a:t>=</a:t>
            </a:r>
            <a:r>
              <a:rPr lang="zh-CN" altLang="en-US" dirty="0"/>
              <a:t>每一维对应相乘的和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上面的是几何定义，下面的是代数定义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450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介绍为什么把</a:t>
            </a:r>
            <a:r>
              <a:rPr lang="en-US" altLang="zh-CN" dirty="0"/>
              <a:t>1/||w||</a:t>
            </a:r>
            <a:r>
              <a:rPr lang="zh-CN" altLang="en-US" dirty="0"/>
              <a:t>去掉了！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359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356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用迭代的算法时候：记得要说明收敛性（除非别人证明过的）</a:t>
            </a:r>
            <a:endParaRPr lang="en-US" altLang="zh-CN" dirty="0"/>
          </a:p>
          <a:p>
            <a:r>
              <a:rPr lang="zh-CN" altLang="en-US" dirty="0"/>
              <a:t>诺维科夫定理 </a:t>
            </a:r>
            <a:endParaRPr lang="en-US" altLang="zh-CN" dirty="0"/>
          </a:p>
          <a:p>
            <a:r>
              <a:rPr lang="zh-CN" altLang="en-US" dirty="0"/>
              <a:t>训练数据线性可分，所有存在这样的超平面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板书：证明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960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050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更新次数越多，它距离超平面越近，越难正确分类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这样的实例对学习结果影响最大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692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134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343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4B806-E87B-4E6F-BB55-DC3DBB36AC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81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215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56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4B806-E87B-4E6F-BB55-DC3DBB36AC7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622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https://blog.csdn.net/bit_666/article/details/80051737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C4B806-E87B-4E6F-BB55-DC3DBB36AC7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891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4B806-E87B-4E6F-BB55-DC3DBB36AC7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215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192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6862A22-93FC-47F5-9405-CF29BBB76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827EA8A4-34CA-446F-807D-975EA42B4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ABF865E-CA17-47E7-AC6F-2E70448F10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2020-04-22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891B94F-1E00-4902-93B5-5C276F5FD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6304A56-3718-4DA8-84BA-24F80B29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4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C0999CC-DAAD-4B9A-9EB1-83B40F0D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8685394F-94CD-44E8-82CC-E636BF227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E95DB17-F944-4EFA-85E3-4CC6D31F0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2020-04-22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F215384-5B68-497B-823F-0DCC73894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2DC69A8-E0FF-4392-B831-86EB02D9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40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CED94C66-EC1B-4E91-8FEA-3883782C4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D4D47F7A-03B7-424E-92CA-CCB6B9342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7E805BE-E743-49AD-AA83-24679E43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2020-04-22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5ABF7ED-D63C-4242-AC72-EE1FA2FD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DC6E69C-F1F7-4F39-8725-D619C12F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114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cap="none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1311695"/>
            <a:ext cx="10894768" cy="5221840"/>
          </a:xfrm>
        </p:spPr>
        <p:txBody>
          <a:bodyPr/>
          <a:lstStyle>
            <a:lvl1pPr>
              <a:buClr>
                <a:srgbClr val="0070C0"/>
              </a:buClr>
              <a:defRPr sz="2800" b="1" cap="none" baseline="0">
                <a:latin typeface="Times New Roman" panose="02020603050405020304" pitchFamily="18" charset="0"/>
              </a:defRPr>
            </a:lvl1pPr>
            <a:lvl2pPr>
              <a:defRPr sz="2400" cap="none" baseline="0">
                <a:latin typeface="Times New Roman" panose="02020603050405020304" pitchFamily="18" charset="0"/>
              </a:defRPr>
            </a:lvl2pPr>
            <a:lvl3pPr>
              <a:defRPr sz="2000" cap="none" baseline="0">
                <a:latin typeface="Times New Roman" panose="02020603050405020304" pitchFamily="18" charset="0"/>
              </a:defRPr>
            </a:lvl3pPr>
            <a:lvl4pPr>
              <a:defRPr sz="2000" cap="none" baseline="0">
                <a:latin typeface="Times New Roman" panose="02020603050405020304" pitchFamily="18" charset="0"/>
              </a:defRPr>
            </a:lvl4pPr>
            <a:lvl5pPr>
              <a:defRPr sz="2000" cap="none"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3486-D604-45AA-9A27-2F7463C1138D}" type="datetimeFigureOut">
              <a:rPr lang="zh-CN" altLang="en-US" smtClean="0"/>
              <a:t>2020-04-22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CC2-E118-4802-8939-B4382FC015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534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5" y="369832"/>
            <a:ext cx="5773783" cy="601526"/>
          </a:xfrm>
        </p:spPr>
        <p:txBody>
          <a:bodyPr>
            <a:no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2020-04-22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xmlns="" id="{AD925606-C695-484D-90C8-A8ADA56912E8}"/>
              </a:ext>
            </a:extLst>
          </p:cNvPr>
          <p:cNvSpPr/>
          <p:nvPr userDrawn="1"/>
        </p:nvSpPr>
        <p:spPr>
          <a:xfrm flipH="1">
            <a:off x="134648" y="350058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xmlns="" id="{D4267A51-E09C-488D-B3CF-F701496DC0D4}"/>
              </a:ext>
            </a:extLst>
          </p:cNvPr>
          <p:cNvSpPr/>
          <p:nvPr userDrawn="1"/>
        </p:nvSpPr>
        <p:spPr>
          <a:xfrm flipH="1">
            <a:off x="393896" y="350057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99570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2" y="369832"/>
            <a:ext cx="5773783" cy="601526"/>
          </a:xfrm>
        </p:spPr>
        <p:txBody>
          <a:bodyPr>
            <a:no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2020-04-22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xmlns="" id="{AD925606-C695-484D-90C8-A8ADA56912E8}"/>
              </a:ext>
            </a:extLst>
          </p:cNvPr>
          <p:cNvSpPr/>
          <p:nvPr userDrawn="1"/>
        </p:nvSpPr>
        <p:spPr>
          <a:xfrm flipH="1">
            <a:off x="134647" y="350054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xmlns="" id="{D4267A51-E09C-488D-B3CF-F701496DC0D4}"/>
              </a:ext>
            </a:extLst>
          </p:cNvPr>
          <p:cNvSpPr/>
          <p:nvPr userDrawn="1"/>
        </p:nvSpPr>
        <p:spPr>
          <a:xfrm flipH="1">
            <a:off x="393895" y="350053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xmlns="" id="{A3290447-082F-467D-AAB7-1F5F90A6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52" y="1253331"/>
            <a:ext cx="88354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>
              <a:lnSpc>
                <a:spcPct val="150000"/>
              </a:lnSpc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4pPr>
            <a:lvl5pPr marL="20574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0386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2020-04-22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980346"/>
      </p:ext>
    </p:extLst>
  </p:cSld>
  <p:clrMapOvr>
    <a:masterClrMapping/>
  </p:clrMapOvr>
  <p:transition spd="slow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2020-04-22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060285"/>
      </p:ext>
    </p:extLst>
  </p:cSld>
  <p:clrMapOvr>
    <a:masterClrMapping/>
  </p:clrMapOvr>
  <p:transition spd="slow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2020-04-22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854330"/>
      </p:ext>
    </p:extLst>
  </p:cSld>
  <p:clrMapOvr>
    <a:masterClrMapping/>
  </p:clrMapOvr>
  <p:transition spd="slow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2020-04-22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360198"/>
      </p:ext>
    </p:extLst>
  </p:cSld>
  <p:clrMapOvr>
    <a:masterClrMapping/>
  </p:clrMapOvr>
  <p:transition spd="slow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2020-04-22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535186"/>
      </p:ext>
    </p:extLst>
  </p:cSld>
  <p:clrMapOvr>
    <a:masterClrMapping/>
  </p:clrMapOvr>
  <p:transition spd="slow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51226A7-7AF2-4C1C-BF82-E5EB24FF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46" y="152731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B396210-B089-4C1D-B068-24CEAF94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1pPr>
            <a:lvl2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2pPr>
            <a:lvl3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3pPr>
            <a:lvl4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4pPr>
            <a:lvl5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62F7AAA-0FFF-47BD-817B-5C53CE41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2020-04-22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B06EA1C-636A-4772-A3D4-5341EEFE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D8E16D9-35D2-4BF2-9C6E-F4DA7D8F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069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2020-04-22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554076"/>
      </p:ext>
    </p:extLst>
  </p:cSld>
  <p:clrMapOvr>
    <a:masterClrMapping/>
  </p:clrMapOvr>
  <p:transition spd="slow"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2020-04-22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481307"/>
      </p:ext>
    </p:extLst>
  </p:cSld>
  <p:clrMapOvr>
    <a:masterClrMapping/>
  </p:clrMapOvr>
  <p:transition spd="slow"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2020-04-22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289182"/>
      </p:ext>
    </p:extLst>
  </p:cSld>
  <p:clrMapOvr>
    <a:masterClrMapping/>
  </p:clrMapOvr>
  <p:transition spd="slow"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2020-04-22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07978"/>
      </p:ext>
    </p:extLst>
  </p:cSld>
  <p:clrMapOvr>
    <a:masterClrMapping/>
  </p:clrMapOvr>
  <p:transition spd="slow"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2020-04-22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328849"/>
      </p:ext>
    </p:extLst>
  </p:cSld>
  <p:clrMapOvr>
    <a:masterClrMapping/>
  </p:clrMapOvr>
  <p:transition spd="slow"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  <a:pPr/>
              <a:t>2020-04-22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366133"/>
      </p:ext>
    </p:extLst>
  </p:cSld>
  <p:clrMapOvr>
    <a:masterClrMapping/>
  </p:clrMapOvr>
  <p:transition spd="slow"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1162463"/>
      </p:ext>
    </p:extLst>
  </p:cSld>
  <p:clrMapOvr>
    <a:masterClrMapping/>
  </p:clrMapOvr>
  <p:transition spd="slow"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.jpg"/>
          <p:cNvSpPr>
            <a:spLocks noGrp="1"/>
          </p:cNvSpPr>
          <p:nvPr>
            <p:ph type="pic" sz="half" idx="13"/>
          </p:nvPr>
        </p:nvSpPr>
        <p:spPr>
          <a:xfrm>
            <a:off x="952500" y="3270250"/>
            <a:ext cx="4698686" cy="3587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6608192"/>
      </p:ext>
    </p:extLst>
  </p:cSld>
  <p:clrMapOvr>
    <a:masterClrMapping/>
  </p:clrMapOvr>
  <p:transition spd="slow"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xmlns="" id="{3882BFB7-866D-4BF8-AB09-66EE0CC0C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88458"/>
            <a:ext cx="12192000" cy="2656114"/>
          </a:xfrm>
          <a:custGeom>
            <a:avLst/>
            <a:gdLst>
              <a:gd name="connsiteX0" fmla="*/ 0 w 12192000"/>
              <a:gd name="connsiteY0" fmla="*/ 0 h 2656114"/>
              <a:gd name="connsiteX1" fmla="*/ 12192000 w 12192000"/>
              <a:gd name="connsiteY1" fmla="*/ 0 h 2656114"/>
              <a:gd name="connsiteX2" fmla="*/ 12192000 w 12192000"/>
              <a:gd name="connsiteY2" fmla="*/ 2656114 h 2656114"/>
              <a:gd name="connsiteX3" fmla="*/ 0 w 12192000"/>
              <a:gd name="connsiteY3" fmla="*/ 2656114 h 265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56114">
                <a:moveTo>
                  <a:pt x="0" y="0"/>
                </a:moveTo>
                <a:lnTo>
                  <a:pt x="12192000" y="0"/>
                </a:lnTo>
                <a:lnTo>
                  <a:pt x="12192000" y="2656114"/>
                </a:lnTo>
                <a:lnTo>
                  <a:pt x="0" y="26561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46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234003-CB08-44F1-ACCE-2600BA21E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D6FF597-BE10-482F-AFA6-5434E9D3F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7CE6C5F-C417-4C81-AE34-7C5C397EE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2020-04-22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980B20D-55EF-47E2-A68B-AD444E8A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28ED7AA-0EF5-42A6-A9FF-7DAD9F3A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12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17570D0-5582-4565-8935-20B952260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F28A4E4-F364-45E5-AC86-FC9E635F9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0C9EBE8F-B429-4D08-B412-F9B295AD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163A619A-48DB-4F5A-AF20-837DD1957F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2020-04-22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BFBC356A-D399-4D16-A007-63495226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109AFDD-04EA-4C2C-902A-69E1AE14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55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955A78C-9BBE-4DF6-ADCB-A1D00D11B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9A704DE-3827-41B8-B162-8D067385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8C97E1E6-AEB3-4855-B8D6-DDC0B9D2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3B414CF8-820F-43C8-9A41-4394EFC52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F5B933EF-2481-447E-A3CF-A9C5ED1CD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04EC6BCE-E2B9-4D1B-8E8B-D11E50AC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2020-04-22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AE9EB9A2-BA60-4760-9EEC-21056D1FF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5A0D255F-9E2E-4408-9072-FCBF1A62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9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84AE646-A66D-447C-BD86-9E217E53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58404B80-A1F3-41A4-910B-45FBCDB8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2020-04-22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D15A0EB-D4D8-4B43-AB62-BD419545D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059E0A2-3868-4BC1-9F69-9C3ABBE8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35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30F7CF45-9290-46FC-9BB6-3F9BF9F0A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2020-04-22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C60186B4-7221-4D91-BD24-D33F03CB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84E7BE2-9003-40E7-9852-319D681D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138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C866FC6-A4E6-4C7B-89E9-20FF6DB57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6B39B80-DD84-49E5-A393-2ED87064A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DD9B15AF-8172-4F99-A80C-CD7D1335E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7BADCA43-A566-4921-A617-9C8D47E9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2020-04-22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D8C340A-3473-436A-9C30-F2477A772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8315CBD-A6B7-4891-A04E-752ADABBD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0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FC4909-9CA3-45AE-A989-E639415E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99DD620A-17F1-4238-B6DB-A1C20CC917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9B654D-CF98-4E8F-AC29-C7A555F34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FDBA53E-3FC3-4BBE-BEB6-231E5AC3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2020-04-22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362D8D9-A0EB-4199-ABDA-946ABFA1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7FBFF09-1F73-4A04-909B-67E01F8D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05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1ECC170E-3227-494A-8D80-F16C2EC1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46" y="1527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04DBB0DC-3CB5-4800-AB5B-9988C335A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346" y="1478294"/>
            <a:ext cx="11661105" cy="4787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101DD249-43D2-4AD9-AE5A-452D8F2C7875}"/>
              </a:ext>
            </a:extLst>
          </p:cNvPr>
          <p:cNvCxnSpPr>
            <a:cxnSpLocks/>
          </p:cNvCxnSpPr>
          <p:nvPr userDrawn="1"/>
        </p:nvCxnSpPr>
        <p:spPr>
          <a:xfrm>
            <a:off x="2499468" y="6495274"/>
            <a:ext cx="3339489" cy="0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CF7284FF-41CD-42FB-9119-306984356CDB}"/>
              </a:ext>
            </a:extLst>
          </p:cNvPr>
          <p:cNvGrpSpPr/>
          <p:nvPr userDrawn="1"/>
        </p:nvGrpSpPr>
        <p:grpSpPr>
          <a:xfrm>
            <a:off x="1887907" y="6176963"/>
            <a:ext cx="611561" cy="681037"/>
            <a:chOff x="1368698" y="1936681"/>
            <a:chExt cx="1289033" cy="1495215"/>
          </a:xfrm>
        </p:grpSpPr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xmlns="" id="{ABC304A4-E6D4-415F-9B0B-B2CACBD0CF4A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xmlns="" id="{00868384-98AB-4BDC-92E3-9AF4F9475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BBDEE774-7843-4A12-8095-96EC866E3F19}"/>
              </a:ext>
            </a:extLst>
          </p:cNvPr>
          <p:cNvGrpSpPr/>
          <p:nvPr userDrawn="1"/>
        </p:nvGrpSpPr>
        <p:grpSpPr>
          <a:xfrm>
            <a:off x="5838957" y="6176963"/>
            <a:ext cx="611561" cy="681037"/>
            <a:chOff x="1368698" y="1936681"/>
            <a:chExt cx="1289033" cy="1495215"/>
          </a:xfrm>
        </p:grpSpPr>
        <p:sp>
          <p:nvSpPr>
            <p:cNvPr id="13" name="六边形 12">
              <a:extLst>
                <a:ext uri="{FF2B5EF4-FFF2-40B4-BE49-F238E27FC236}">
                  <a16:creationId xmlns:a16="http://schemas.microsoft.com/office/drawing/2014/main" xmlns="" id="{5871D898-C8FE-4DCA-933A-E266D44C7FDD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xmlns="" id="{3A19B9F2-CC8F-49C7-961C-8BCCA02D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F90F3F1F-5336-4A3F-90E2-28B76B13CDE3}"/>
              </a:ext>
            </a:extLst>
          </p:cNvPr>
          <p:cNvGrpSpPr/>
          <p:nvPr userDrawn="1"/>
        </p:nvGrpSpPr>
        <p:grpSpPr>
          <a:xfrm>
            <a:off x="9799653" y="6176963"/>
            <a:ext cx="611561" cy="681037"/>
            <a:chOff x="1368698" y="1936681"/>
            <a:chExt cx="1289033" cy="1495215"/>
          </a:xfrm>
        </p:grpSpPr>
        <p:sp>
          <p:nvSpPr>
            <p:cNvPr id="16" name="六边形 15">
              <a:extLst>
                <a:ext uri="{FF2B5EF4-FFF2-40B4-BE49-F238E27FC236}">
                  <a16:creationId xmlns:a16="http://schemas.microsoft.com/office/drawing/2014/main" xmlns="" id="{8D6AEB67-72C4-4D63-BB24-87E69D715F1E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xmlns="" id="{E54C2005-123C-485C-89E4-DC7DDA99E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03E71798-66E4-4329-B482-3D9AD4ED29D5}"/>
              </a:ext>
            </a:extLst>
          </p:cNvPr>
          <p:cNvCxnSpPr>
            <a:cxnSpLocks/>
          </p:cNvCxnSpPr>
          <p:nvPr userDrawn="1"/>
        </p:nvCxnSpPr>
        <p:spPr>
          <a:xfrm>
            <a:off x="6450518" y="6495274"/>
            <a:ext cx="3349135" cy="22207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1B843D70-602D-45C9-93AC-B0D8721C8A42}"/>
              </a:ext>
            </a:extLst>
          </p:cNvPr>
          <p:cNvCxnSpPr>
            <a:cxnSpLocks/>
          </p:cNvCxnSpPr>
          <p:nvPr userDrawn="1"/>
        </p:nvCxnSpPr>
        <p:spPr>
          <a:xfrm>
            <a:off x="5061" y="6495274"/>
            <a:ext cx="1882846" cy="14466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2111DD03-AE6E-4E4D-8DBA-88F15700C95A}"/>
              </a:ext>
            </a:extLst>
          </p:cNvPr>
          <p:cNvCxnSpPr>
            <a:cxnSpLocks/>
          </p:cNvCxnSpPr>
          <p:nvPr userDrawn="1"/>
        </p:nvCxnSpPr>
        <p:spPr>
          <a:xfrm>
            <a:off x="10411214" y="6495274"/>
            <a:ext cx="1780786" cy="6773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D6679D5B-48ED-4981-BC3D-586E46B4D7B0}"/>
              </a:ext>
            </a:extLst>
          </p:cNvPr>
          <p:cNvSpPr/>
          <p:nvPr userDrawn="1"/>
        </p:nvSpPr>
        <p:spPr>
          <a:xfrm>
            <a:off x="0" y="-15208"/>
            <a:ext cx="12192000" cy="363468"/>
          </a:xfrm>
          <a:prstGeom prst="rect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五边形 11">
            <a:extLst>
              <a:ext uri="{FF2B5EF4-FFF2-40B4-BE49-F238E27FC236}">
                <a16:creationId xmlns:a16="http://schemas.microsoft.com/office/drawing/2014/main" xmlns="" id="{C5163876-EBE3-48E2-832C-AD96F0722EE1}"/>
              </a:ext>
            </a:extLst>
          </p:cNvPr>
          <p:cNvSpPr/>
          <p:nvPr/>
        </p:nvSpPr>
        <p:spPr>
          <a:xfrm rot="5400000">
            <a:off x="10745899" y="276523"/>
            <a:ext cx="1672589" cy="1219614"/>
          </a:xfrm>
          <a:prstGeom prst="homePlate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xmlns="" id="{DD5F7E21-9717-4C13-B349-99F6FCB90717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150" y="146530"/>
            <a:ext cx="1080086" cy="10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2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华文仿宋" panose="02010600040101010101" pitchFamily="2" charset="-122"/>
          <a:ea typeface="华文仿宋" panose="0201060004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7D503-FAC2-446F-94D4-0B9973DD4BF1}" type="datetimeFigureOut">
              <a:rPr lang="zh-CN" altLang="en-US" smtClean="0"/>
              <a:pPr/>
              <a:t>2020-04-22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207FA-B3A2-40A8-90FC-2A84D419E2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90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ransition spd="slow"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1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31.wmf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7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NULL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7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NULL"/><Relationship Id="rId2" Type="http://schemas.openxmlformats.org/officeDocument/2006/relationships/image" Target="../media/image118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5" Type="http://schemas.openxmlformats.org/officeDocument/2006/relationships/image" Target="../media/image129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9.jp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60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6.png"/><Relationship Id="rId4" Type="http://schemas.openxmlformats.org/officeDocument/2006/relationships/image" Target="../media/image1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jpg"/><Relationship Id="rId11" Type="http://schemas.openxmlformats.org/officeDocument/2006/relationships/image" Target="../media/image25.png"/><Relationship Id="rId5" Type="http://schemas.openxmlformats.org/officeDocument/2006/relationships/image" Target="../media/image91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0.wmf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72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230.png"/><Relationship Id="rId5" Type="http://schemas.openxmlformats.org/officeDocument/2006/relationships/image" Target="../media/image1710.png"/><Relationship Id="rId10" Type="http://schemas.openxmlformats.org/officeDocument/2006/relationships/image" Target="../media/image220.png"/><Relationship Id="rId4" Type="http://schemas.openxmlformats.org/officeDocument/2006/relationships/image" Target="../media/image173.png"/><Relationship Id="rId9" Type="http://schemas.openxmlformats.org/officeDocument/2006/relationships/image" Target="../media/image2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1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9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6.png"/><Relationship Id="rId11" Type="http://schemas.openxmlformats.org/officeDocument/2006/relationships/image" Target="../media/image195.png"/><Relationship Id="rId5" Type="http://schemas.openxmlformats.org/officeDocument/2006/relationships/image" Target="../media/image1890.png"/><Relationship Id="rId10" Type="http://schemas.openxmlformats.org/officeDocument/2006/relationships/image" Target="../media/image194.png"/><Relationship Id="rId4" Type="http://schemas.openxmlformats.org/officeDocument/2006/relationships/image" Target="../media/image1840.png"/><Relationship Id="rId9" Type="http://schemas.openxmlformats.org/officeDocument/2006/relationships/image" Target="../media/image19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png"/><Relationship Id="rId11" Type="http://schemas.openxmlformats.org/officeDocument/2006/relationships/image" Target="../media/image29.png"/><Relationship Id="rId5" Type="http://schemas.openxmlformats.org/officeDocument/2006/relationships/image" Target="../media/image10.wmf"/><Relationship Id="rId10" Type="http://schemas.openxmlformats.org/officeDocument/2006/relationships/image" Target="../media/image35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3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3" Type="http://schemas.openxmlformats.org/officeDocument/2006/relationships/image" Target="../media/image197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199.png"/><Relationship Id="rId10" Type="http://schemas.openxmlformats.org/officeDocument/2006/relationships/image" Target="../media/image205.png"/><Relationship Id="rId4" Type="http://schemas.openxmlformats.org/officeDocument/2006/relationships/image" Target="../media/image198.png"/><Relationship Id="rId9" Type="http://schemas.openxmlformats.org/officeDocument/2006/relationships/image" Target="../media/image20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2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mailto:ML2020_spring@163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5.png"/><Relationship Id="rId5" Type="http://schemas.openxmlformats.org/officeDocument/2006/relationships/image" Target="../media/image10.wmf"/><Relationship Id="rId10" Type="http://schemas.openxmlformats.org/officeDocument/2006/relationships/image" Target="../media/image48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591869"/>
            <a:ext cx="12192000" cy="266131"/>
          </a:xfrm>
          <a:prstGeom prst="rect">
            <a:avLst/>
          </a:prstGeom>
          <a:solidFill>
            <a:srgbClr val="C8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边形 11"/>
          <p:cNvSpPr/>
          <p:nvPr/>
        </p:nvSpPr>
        <p:spPr>
          <a:xfrm rot="5400000">
            <a:off x="10391470" y="226488"/>
            <a:ext cx="1672589" cy="1219614"/>
          </a:xfrm>
          <a:prstGeom prst="homePlate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57097" y="1968807"/>
            <a:ext cx="10175965" cy="3679061"/>
          </a:xfrm>
          <a:prstGeom prst="rect">
            <a:avLst/>
          </a:prstGeom>
          <a:solidFill>
            <a:srgbClr val="F3C5D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488456" y="2233327"/>
            <a:ext cx="69132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b="1" dirty="0">
                <a:latin typeface="微软雅黑" panose="020B0503020204020204" charset="-122"/>
                <a:ea typeface="微软雅黑" panose="020B0503020204020204" charset="-122"/>
              </a:rPr>
              <a:t>机器学习</a:t>
            </a:r>
            <a:endParaRPr lang="en-US" altLang="zh-CN" sz="45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5ABBE98B-9722-42DB-852C-BCFE97FCAE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721" y="0"/>
            <a:ext cx="1080086" cy="108008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DB5CE9C9-6085-4501-9FB6-B2E6E3BEE18A}"/>
              </a:ext>
            </a:extLst>
          </p:cNvPr>
          <p:cNvSpPr txBox="1"/>
          <p:nvPr/>
        </p:nvSpPr>
        <p:spPr>
          <a:xfrm>
            <a:off x="3589044" y="317732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苏州大学计算机科学与技术学院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1DFAD935-73BC-4583-9093-1FF2218A0F58}"/>
              </a:ext>
            </a:extLst>
          </p:cNvPr>
          <p:cNvSpPr txBox="1"/>
          <p:nvPr/>
        </p:nvSpPr>
        <p:spPr>
          <a:xfrm>
            <a:off x="5187025" y="415537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主讲：周夏冰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F7EFBB11-A21F-4459-AA34-811C272ED094}"/>
              </a:ext>
            </a:extLst>
          </p:cNvPr>
          <p:cNvSpPr txBox="1"/>
          <p:nvPr/>
        </p:nvSpPr>
        <p:spPr>
          <a:xfrm>
            <a:off x="3589044" y="4687296"/>
            <a:ext cx="550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邮箱：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zhouxiabing@suda.edu.cn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653EB3F3-9275-417D-A8EE-1FDD33220B13}"/>
              </a:ext>
            </a:extLst>
          </p:cNvPr>
          <p:cNvSpPr txBox="1"/>
          <p:nvPr/>
        </p:nvSpPr>
        <p:spPr>
          <a:xfrm>
            <a:off x="4574465" y="367070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自然语言处理实验室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147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7" grpId="0"/>
      <p:bldP spid="17" grpId="1"/>
      <p:bldP spid="14" grpId="0"/>
      <p:bldP spid="16" grpId="0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3E1CB8F-573F-48F4-B7BD-0D73B05E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3: Gradient Descent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B9E728E3-BA54-4C3F-A3EC-910E31235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xmlns="" id="{F84AEE6E-F8B0-4CD3-9728-13AC7BCE6ECB}"/>
              </a:ext>
            </a:extLst>
          </p:cNvPr>
          <p:cNvSpPr txBox="1">
            <a:spLocks/>
          </p:cNvSpPr>
          <p:nvPr/>
        </p:nvSpPr>
        <p:spPr>
          <a:xfrm>
            <a:off x="2152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考虑一个参数</a:t>
            </a:r>
            <a:r>
              <a:rPr lang="en-US" altLang="zh-TW" sz="2400" dirty="0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r>
              <a:rPr lang="zh-CN" altLang="en-US" sz="24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的</a:t>
            </a:r>
            <a:r>
              <a:rPr lang="en-US" altLang="zh-TW" sz="2400" dirty="0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 loss function </a:t>
            </a:r>
            <a:r>
              <a:rPr lang="en-US" altLang="zh-TW" sz="2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新細明體" panose="02020500000000000000" pitchFamily="18" charset="-120"/>
              </a:rPr>
              <a:t>𝐿(𝑤)</a:t>
            </a:r>
            <a:r>
              <a:rPr lang="en-US" altLang="zh-TW" sz="2400" dirty="0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 : </a:t>
            </a:r>
          </a:p>
          <a:p>
            <a:pPr marL="457200" lvl="1" indent="0">
              <a:buNone/>
              <a:defRPr/>
            </a:pPr>
            <a:r>
              <a:rPr lang="en-US" altLang="zh-TW" dirty="0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endParaRPr lang="zh-TW" altLang="en-US" dirty="0">
              <a:solidFill>
                <a:sysClr val="windowText" lastClr="00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6" name="直線單箭頭接點 4">
            <a:extLst>
              <a:ext uri="{FF2B5EF4-FFF2-40B4-BE49-F238E27FC236}">
                <a16:creationId xmlns:a16="http://schemas.microsoft.com/office/drawing/2014/main" xmlns="" id="{5055F1C9-9C23-4A91-895F-DA5398C79C53}"/>
              </a:ext>
            </a:extLst>
          </p:cNvPr>
          <p:cNvCxnSpPr/>
          <p:nvPr/>
        </p:nvCxnSpPr>
        <p:spPr>
          <a:xfrm>
            <a:off x="2050852" y="5999166"/>
            <a:ext cx="8281104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7" name="Object 12">
            <a:extLst>
              <a:ext uri="{FF2B5EF4-FFF2-40B4-BE49-F238E27FC236}">
                <a16:creationId xmlns:a16="http://schemas.microsoft.com/office/drawing/2014/main" xmlns="" id="{68507D1A-2A2C-48F7-9558-65105CF42E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14383" y="6032024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9" name="方程式" r:id="rId3" imgW="152280" imgH="139680" progId="Equation.3">
                  <p:embed/>
                </p:oleObj>
              </mc:Choice>
              <mc:Fallback>
                <p:oleObj name="方程式" r:id="rId3" imgW="152280" imgH="139680" progId="Equation.3">
                  <p:embed/>
                  <p:pic>
                    <p:nvPicPr>
                      <p:cNvPr id="7" name="Object 12">
                        <a:extLst>
                          <a:ext uri="{FF2B5EF4-FFF2-40B4-BE49-F238E27FC236}">
                            <a16:creationId xmlns:a16="http://schemas.microsoft.com/office/drawing/2014/main" xmlns="" id="{68507D1A-2A2C-48F7-9558-65105CF42E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4383" y="6032024"/>
                        <a:ext cx="327025" cy="298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線單箭頭接點 6">
            <a:extLst>
              <a:ext uri="{FF2B5EF4-FFF2-40B4-BE49-F238E27FC236}">
                <a16:creationId xmlns:a16="http://schemas.microsoft.com/office/drawing/2014/main" xmlns="" id="{24471767-921B-4C38-80EF-831F41A310A8}"/>
              </a:ext>
            </a:extLst>
          </p:cNvPr>
          <p:cNvCxnSpPr/>
          <p:nvPr/>
        </p:nvCxnSpPr>
        <p:spPr>
          <a:xfrm flipV="1">
            <a:off x="2863907" y="2445531"/>
            <a:ext cx="0" cy="387716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手繪多邊形 54">
            <a:extLst>
              <a:ext uri="{FF2B5EF4-FFF2-40B4-BE49-F238E27FC236}">
                <a16:creationId xmlns:a16="http://schemas.microsoft.com/office/drawing/2014/main" xmlns="" id="{8CECFD10-455E-414D-9490-43DC88C011A4}"/>
              </a:ext>
            </a:extLst>
          </p:cNvPr>
          <p:cNvSpPr/>
          <p:nvPr/>
        </p:nvSpPr>
        <p:spPr>
          <a:xfrm>
            <a:off x="2518530" y="2356476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手繪多邊形 59">
            <a:extLst>
              <a:ext uri="{FF2B5EF4-FFF2-40B4-BE49-F238E27FC236}">
                <a16:creationId xmlns:a16="http://schemas.microsoft.com/office/drawing/2014/main" xmlns="" id="{C6824670-4D48-40C5-8FCE-BFC487CDD1E9}"/>
              </a:ext>
            </a:extLst>
          </p:cNvPr>
          <p:cNvSpPr/>
          <p:nvPr/>
        </p:nvSpPr>
        <p:spPr>
          <a:xfrm flipH="1">
            <a:off x="9185489" y="236015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id="{3420678B-AC83-475D-81A1-DFE95DB55502}"/>
                  </a:ext>
                </a:extLst>
              </p:cNvPr>
              <p:cNvSpPr/>
              <p:nvPr/>
            </p:nvSpPr>
            <p:spPr>
              <a:xfrm>
                <a:off x="7772332" y="1356090"/>
                <a:ext cx="2809615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420678B-AC83-475D-81A1-DFE95DB55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332" y="1356090"/>
                <a:ext cx="2809615" cy="572849"/>
              </a:xfrm>
              <a:prstGeom prst="rect">
                <a:avLst/>
              </a:prstGeom>
              <a:blipFill>
                <a:blip r:embed="rId5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0">
            <a:extLst>
              <a:ext uri="{FF2B5EF4-FFF2-40B4-BE49-F238E27FC236}">
                <a16:creationId xmlns:a16="http://schemas.microsoft.com/office/drawing/2014/main" xmlns="" id="{6F8B5173-6019-4D85-BF70-9320EFA2DFB3}"/>
              </a:ext>
            </a:extLst>
          </p:cNvPr>
          <p:cNvSpPr txBox="1"/>
          <p:nvPr/>
        </p:nvSpPr>
        <p:spPr>
          <a:xfrm>
            <a:off x="3597695" y="2366223"/>
            <a:ext cx="529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(Randomly) Pick an initial value w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3" name="橢圓 11">
            <a:extLst>
              <a:ext uri="{FF2B5EF4-FFF2-40B4-BE49-F238E27FC236}">
                <a16:creationId xmlns:a16="http://schemas.microsoft.com/office/drawing/2014/main" xmlns="" id="{C7D7383D-4539-49A5-B024-05CFCE1FB933}"/>
              </a:ext>
            </a:extLst>
          </p:cNvPr>
          <p:cNvSpPr/>
          <p:nvPr/>
        </p:nvSpPr>
        <p:spPr>
          <a:xfrm>
            <a:off x="3418643" y="5840226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4" name="直線接點 12">
            <a:extLst>
              <a:ext uri="{FF2B5EF4-FFF2-40B4-BE49-F238E27FC236}">
                <a16:creationId xmlns:a16="http://schemas.microsoft.com/office/drawing/2014/main" xmlns="" id="{BF958879-6004-4FAC-899E-98DD12453804}"/>
              </a:ext>
            </a:extLst>
          </p:cNvPr>
          <p:cNvCxnSpPr/>
          <p:nvPr/>
        </p:nvCxnSpPr>
        <p:spPr>
          <a:xfrm>
            <a:off x="3495466" y="4455076"/>
            <a:ext cx="0" cy="1471877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3">
                <a:extLst>
                  <a:ext uri="{FF2B5EF4-FFF2-40B4-BE49-F238E27FC236}">
                    <a16:creationId xmlns:a16="http://schemas.microsoft.com/office/drawing/2014/main" xmlns="" id="{EFB4451D-608C-4C06-830E-942189DB35F0}"/>
                  </a:ext>
                </a:extLst>
              </p:cNvPr>
              <p:cNvSpPr txBox="1"/>
              <p:nvPr/>
            </p:nvSpPr>
            <p:spPr>
              <a:xfrm>
                <a:off x="3610441" y="2800380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5" name="文字方塊 13">
                <a:extLst>
                  <a:ext uri="{FF2B5EF4-FFF2-40B4-BE49-F238E27FC236}">
                    <a16:creationId xmlns:a16="http://schemas.microsoft.com/office/drawing/2014/main" id="{EFB4451D-608C-4C06-830E-942189DB3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441" y="2800380"/>
                <a:ext cx="4406380" cy="624273"/>
              </a:xfrm>
              <a:prstGeom prst="rect">
                <a:avLst/>
              </a:prstGeom>
              <a:blipFill>
                <a:blip r:embed="rId6"/>
                <a:stretch>
                  <a:fillRect l="-1798" b="-8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9FDF2D8C-4D83-4942-A9B6-05C561D197E4}"/>
              </a:ext>
            </a:extLst>
          </p:cNvPr>
          <p:cNvSpPr/>
          <p:nvPr/>
        </p:nvSpPr>
        <p:spPr>
          <a:xfrm>
            <a:off x="3260305" y="5979160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7" name="直線接點 15">
            <a:extLst>
              <a:ext uri="{FF2B5EF4-FFF2-40B4-BE49-F238E27FC236}">
                <a16:creationId xmlns:a16="http://schemas.microsoft.com/office/drawing/2014/main" xmlns="" id="{67A69457-110C-4CF2-8934-720061644682}"/>
              </a:ext>
            </a:extLst>
          </p:cNvPr>
          <p:cNvCxnSpPr/>
          <p:nvPr/>
        </p:nvCxnSpPr>
        <p:spPr>
          <a:xfrm>
            <a:off x="2795970" y="3824924"/>
            <a:ext cx="1591247" cy="1508056"/>
          </a:xfrm>
          <a:prstGeom prst="line">
            <a:avLst/>
          </a:prstGeom>
          <a:noFill/>
          <a:ln w="57150" cap="flat" cmpd="sng" algn="ctr">
            <a:solidFill>
              <a:srgbClr val="0000FF"/>
            </a:solidFill>
            <a:prstDash val="sysDot"/>
            <a:miter lim="800000"/>
          </a:ln>
          <a:effectLst/>
        </p:spPr>
      </p:cxnSp>
      <p:cxnSp>
        <p:nvCxnSpPr>
          <p:cNvPr id="18" name="直線單箭頭接點 16">
            <a:extLst>
              <a:ext uri="{FF2B5EF4-FFF2-40B4-BE49-F238E27FC236}">
                <a16:creationId xmlns:a16="http://schemas.microsoft.com/office/drawing/2014/main" xmlns="" id="{EB955057-E225-44A3-972B-67555B4E57B8}"/>
              </a:ext>
            </a:extLst>
          </p:cNvPr>
          <p:cNvCxnSpPr/>
          <p:nvPr/>
        </p:nvCxnSpPr>
        <p:spPr>
          <a:xfrm flipH="1">
            <a:off x="3514542" y="3354665"/>
            <a:ext cx="1328230" cy="1100411"/>
          </a:xfrm>
          <a:prstGeom prst="straightConnector1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文字方塊 17">
            <a:extLst>
              <a:ext uri="{FF2B5EF4-FFF2-40B4-BE49-F238E27FC236}">
                <a16:creationId xmlns:a16="http://schemas.microsoft.com/office/drawing/2014/main" xmlns="" id="{CF216BEB-2A06-4B97-A2EB-43F676DF6616}"/>
              </a:ext>
            </a:extLst>
          </p:cNvPr>
          <p:cNvSpPr txBox="1"/>
          <p:nvPr/>
        </p:nvSpPr>
        <p:spPr>
          <a:xfrm>
            <a:off x="6023159" y="4052967"/>
            <a:ext cx="1633045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kern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正值</a:t>
            </a: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0" name="文字方塊 18">
            <a:extLst>
              <a:ext uri="{FF2B5EF4-FFF2-40B4-BE49-F238E27FC236}">
                <a16:creationId xmlns:a16="http://schemas.microsoft.com/office/drawing/2014/main" xmlns="" id="{3CEDD8F7-AFD3-4622-A005-897B75C18264}"/>
              </a:ext>
            </a:extLst>
          </p:cNvPr>
          <p:cNvSpPr txBox="1"/>
          <p:nvPr/>
        </p:nvSpPr>
        <p:spPr>
          <a:xfrm>
            <a:off x="6028998" y="3436603"/>
            <a:ext cx="1633045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kern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负值</a:t>
            </a:r>
            <a:endParaRPr lang="zh-TW" altLang="en-US" sz="2400" b="1" kern="0" dirty="0">
              <a:solidFill>
                <a:prstClr val="white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21" name="向右箭號 3">
            <a:extLst>
              <a:ext uri="{FF2B5EF4-FFF2-40B4-BE49-F238E27FC236}">
                <a16:creationId xmlns:a16="http://schemas.microsoft.com/office/drawing/2014/main" xmlns="" id="{01397C3D-EC68-413B-813E-5D39141ABC4C}"/>
              </a:ext>
            </a:extLst>
          </p:cNvPr>
          <p:cNvSpPr/>
          <p:nvPr/>
        </p:nvSpPr>
        <p:spPr>
          <a:xfrm>
            <a:off x="7772332" y="4090185"/>
            <a:ext cx="657843" cy="424446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2" name="向右箭號 22">
            <a:extLst>
              <a:ext uri="{FF2B5EF4-FFF2-40B4-BE49-F238E27FC236}">
                <a16:creationId xmlns:a16="http://schemas.microsoft.com/office/drawing/2014/main" xmlns="" id="{89FB953E-32BC-45AB-8A5B-8103846B51B4}"/>
              </a:ext>
            </a:extLst>
          </p:cNvPr>
          <p:cNvSpPr/>
          <p:nvPr/>
        </p:nvSpPr>
        <p:spPr>
          <a:xfrm>
            <a:off x="7782543" y="3441639"/>
            <a:ext cx="657843" cy="424446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文字方塊 21">
            <a:extLst>
              <a:ext uri="{FF2B5EF4-FFF2-40B4-BE49-F238E27FC236}">
                <a16:creationId xmlns:a16="http://schemas.microsoft.com/office/drawing/2014/main" xmlns="" id="{85A53B43-E452-4017-A85F-5C2BAA938B1D}"/>
              </a:ext>
            </a:extLst>
          </p:cNvPr>
          <p:cNvSpPr txBox="1"/>
          <p:nvPr/>
        </p:nvSpPr>
        <p:spPr>
          <a:xfrm>
            <a:off x="8566399" y="4040785"/>
            <a:ext cx="1633045" cy="461665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Decrease w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文字方塊 22">
            <a:extLst>
              <a:ext uri="{FF2B5EF4-FFF2-40B4-BE49-F238E27FC236}">
                <a16:creationId xmlns:a16="http://schemas.microsoft.com/office/drawing/2014/main" xmlns="" id="{072A5CBB-E9DB-4ED3-AB80-0624FA95AD02}"/>
              </a:ext>
            </a:extLst>
          </p:cNvPr>
          <p:cNvSpPr txBox="1"/>
          <p:nvPr/>
        </p:nvSpPr>
        <p:spPr>
          <a:xfrm>
            <a:off x="8566399" y="3422743"/>
            <a:ext cx="1633045" cy="461665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Increase w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5" name="直線接點 15">
            <a:extLst>
              <a:ext uri="{FF2B5EF4-FFF2-40B4-BE49-F238E27FC236}">
                <a16:creationId xmlns:a16="http://schemas.microsoft.com/office/drawing/2014/main" xmlns="" id="{FD4EB0FF-2B8E-4CDB-83B4-BCDDE22794CE}"/>
              </a:ext>
            </a:extLst>
          </p:cNvPr>
          <p:cNvCxnSpPr>
            <a:cxnSpLocks/>
          </p:cNvCxnSpPr>
          <p:nvPr/>
        </p:nvCxnSpPr>
        <p:spPr>
          <a:xfrm flipH="1">
            <a:off x="7656205" y="5045482"/>
            <a:ext cx="360617" cy="953685"/>
          </a:xfrm>
          <a:prstGeom prst="line">
            <a:avLst/>
          </a:prstGeom>
          <a:noFill/>
          <a:ln w="57150" cap="flat" cmpd="sng" algn="ctr">
            <a:solidFill>
              <a:srgbClr val="0000FF"/>
            </a:solidFill>
            <a:prstDash val="sysDot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02415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 animBg="1"/>
      <p:bldP spid="15" grpId="0"/>
      <p:bldP spid="16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C6238C3-F9B9-4CD9-936F-789B831FE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3: Gradient Descent</a:t>
            </a:r>
            <a:endParaRPr lang="zh-CN" altLang="en-US" dirty="0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xmlns="" id="{DC61385B-21CD-4C82-A2FF-8218DFAA5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E11EF45A-811C-472A-B1CC-A5ED35D34A0E}"/>
              </a:ext>
            </a:extLst>
          </p:cNvPr>
          <p:cNvSpPr txBox="1">
            <a:spLocks/>
          </p:cNvSpPr>
          <p:nvPr/>
        </p:nvSpPr>
        <p:spPr>
          <a:xfrm>
            <a:off x="2152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考虑一个参数</a:t>
            </a:r>
            <a:r>
              <a:rPr lang="en-US" altLang="zh-TW" sz="2400" dirty="0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r>
              <a:rPr lang="zh-CN" altLang="en-US" sz="24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的</a:t>
            </a:r>
            <a:r>
              <a:rPr lang="en-US" altLang="zh-TW" sz="2400" dirty="0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 loss function </a:t>
            </a:r>
            <a:r>
              <a:rPr lang="en-US" altLang="zh-TW" sz="2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新細明體" panose="02020500000000000000" pitchFamily="18" charset="-120"/>
              </a:rPr>
              <a:t>𝐿(𝑤)</a:t>
            </a:r>
            <a:r>
              <a:rPr lang="en-US" altLang="zh-TW" sz="2400" dirty="0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 : </a:t>
            </a:r>
          </a:p>
          <a:p>
            <a:pPr marL="457200" lvl="1" indent="0">
              <a:buNone/>
              <a:defRPr/>
            </a:pPr>
            <a:r>
              <a:rPr lang="en-US" altLang="zh-TW" dirty="0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endParaRPr lang="zh-TW" altLang="en-US" dirty="0">
              <a:solidFill>
                <a:sysClr val="windowText" lastClr="00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xmlns="" id="{8DBD2E30-86FA-4D96-997C-4A465CD523BE}"/>
              </a:ext>
            </a:extLst>
          </p:cNvPr>
          <p:cNvCxnSpPr/>
          <p:nvPr/>
        </p:nvCxnSpPr>
        <p:spPr>
          <a:xfrm>
            <a:off x="2050852" y="5999166"/>
            <a:ext cx="8281104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6" name="Object 12">
            <a:extLst>
              <a:ext uri="{FF2B5EF4-FFF2-40B4-BE49-F238E27FC236}">
                <a16:creationId xmlns:a16="http://schemas.microsoft.com/office/drawing/2014/main" xmlns="" id="{E1DB5B70-6B84-48F0-BFD9-FA38119AA8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14383" y="6032024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3" name="方程式" r:id="rId3" imgW="152280" imgH="139680" progId="Equation.3">
                  <p:embed/>
                </p:oleObj>
              </mc:Choice>
              <mc:Fallback>
                <p:oleObj name="方程式" r:id="rId3" imgW="152280" imgH="139680" progId="Equation.3">
                  <p:embed/>
                  <p:pic>
                    <p:nvPicPr>
                      <p:cNvPr id="6" name="Object 12">
                        <a:extLst>
                          <a:ext uri="{FF2B5EF4-FFF2-40B4-BE49-F238E27FC236}">
                            <a16:creationId xmlns:a16="http://schemas.microsoft.com/office/drawing/2014/main" xmlns="" id="{E1DB5B70-6B84-48F0-BFD9-FA38119AA8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4383" y="6032024"/>
                        <a:ext cx="327025" cy="298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xmlns="" id="{80B1EA78-6799-4649-9FD2-98EEA592C250}"/>
              </a:ext>
            </a:extLst>
          </p:cNvPr>
          <p:cNvCxnSpPr/>
          <p:nvPr/>
        </p:nvCxnSpPr>
        <p:spPr>
          <a:xfrm flipV="1">
            <a:off x="2863907" y="2445531"/>
            <a:ext cx="0" cy="387716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手繪多邊形 54">
            <a:extLst>
              <a:ext uri="{FF2B5EF4-FFF2-40B4-BE49-F238E27FC236}">
                <a16:creationId xmlns:a16="http://schemas.microsoft.com/office/drawing/2014/main" xmlns="" id="{A498E5CE-30AE-4B90-8CEA-0A1AC743822F}"/>
              </a:ext>
            </a:extLst>
          </p:cNvPr>
          <p:cNvSpPr/>
          <p:nvPr/>
        </p:nvSpPr>
        <p:spPr>
          <a:xfrm>
            <a:off x="2518530" y="2356476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手繪多邊形 59">
            <a:extLst>
              <a:ext uri="{FF2B5EF4-FFF2-40B4-BE49-F238E27FC236}">
                <a16:creationId xmlns:a16="http://schemas.microsoft.com/office/drawing/2014/main" xmlns="" id="{45811241-074F-4114-A4CF-4F6A3DF35B29}"/>
              </a:ext>
            </a:extLst>
          </p:cNvPr>
          <p:cNvSpPr/>
          <p:nvPr/>
        </p:nvSpPr>
        <p:spPr>
          <a:xfrm flipH="1">
            <a:off x="9185489" y="236015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文字方塊 10">
            <a:extLst>
              <a:ext uri="{FF2B5EF4-FFF2-40B4-BE49-F238E27FC236}">
                <a16:creationId xmlns:a16="http://schemas.microsoft.com/office/drawing/2014/main" xmlns="" id="{1EC17CC1-92F4-4BFC-9CA4-605015CBD635}"/>
              </a:ext>
            </a:extLst>
          </p:cNvPr>
          <p:cNvSpPr txBox="1"/>
          <p:nvPr/>
        </p:nvSpPr>
        <p:spPr>
          <a:xfrm>
            <a:off x="3597695" y="2366223"/>
            <a:ext cx="529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(Randomly) Pick an initial value w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橢圓 11">
            <a:extLst>
              <a:ext uri="{FF2B5EF4-FFF2-40B4-BE49-F238E27FC236}">
                <a16:creationId xmlns:a16="http://schemas.microsoft.com/office/drawing/2014/main" xmlns="" id="{FE2ABFC1-1B57-461C-9910-308CDAEE0B7E}"/>
              </a:ext>
            </a:extLst>
          </p:cNvPr>
          <p:cNvSpPr/>
          <p:nvPr/>
        </p:nvSpPr>
        <p:spPr>
          <a:xfrm>
            <a:off x="3418643" y="5840226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2" name="直線接點 12">
            <a:extLst>
              <a:ext uri="{FF2B5EF4-FFF2-40B4-BE49-F238E27FC236}">
                <a16:creationId xmlns:a16="http://schemas.microsoft.com/office/drawing/2014/main" xmlns="" id="{235A1D6D-CA56-45CC-A08D-0B14BF0E2473}"/>
              </a:ext>
            </a:extLst>
          </p:cNvPr>
          <p:cNvCxnSpPr/>
          <p:nvPr/>
        </p:nvCxnSpPr>
        <p:spPr>
          <a:xfrm>
            <a:off x="3495466" y="4455076"/>
            <a:ext cx="0" cy="1471877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3">
                <a:extLst>
                  <a:ext uri="{FF2B5EF4-FFF2-40B4-BE49-F238E27FC236}">
                    <a16:creationId xmlns:a16="http://schemas.microsoft.com/office/drawing/2014/main" xmlns="" id="{CB2A2875-8A84-427A-A0AC-92C645F262FC}"/>
                  </a:ext>
                </a:extLst>
              </p:cNvPr>
              <p:cNvSpPr txBox="1"/>
              <p:nvPr/>
            </p:nvSpPr>
            <p:spPr>
              <a:xfrm>
                <a:off x="3610441" y="2800380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3" name="文字方塊 13">
                <a:extLst>
                  <a:ext uri="{FF2B5EF4-FFF2-40B4-BE49-F238E27FC236}">
                    <a16:creationId xmlns:a16="http://schemas.microsoft.com/office/drawing/2014/main" id="{CB2A2875-8A84-427A-A0AC-92C645F26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441" y="2800380"/>
                <a:ext cx="4406380" cy="624273"/>
              </a:xfrm>
              <a:prstGeom prst="rect">
                <a:avLst/>
              </a:prstGeom>
              <a:blipFill>
                <a:blip r:embed="rId5"/>
                <a:stretch>
                  <a:fillRect l="-1798" b="-8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0858B66C-826C-4401-858C-AAE5C52972F1}"/>
              </a:ext>
            </a:extLst>
          </p:cNvPr>
          <p:cNvSpPr/>
          <p:nvPr/>
        </p:nvSpPr>
        <p:spPr>
          <a:xfrm>
            <a:off x="3260305" y="5979160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5" name="直線接點 15">
            <a:extLst>
              <a:ext uri="{FF2B5EF4-FFF2-40B4-BE49-F238E27FC236}">
                <a16:creationId xmlns:a16="http://schemas.microsoft.com/office/drawing/2014/main" xmlns="" id="{D12BB663-8362-4267-B4CF-9D836FDADA19}"/>
              </a:ext>
            </a:extLst>
          </p:cNvPr>
          <p:cNvCxnSpPr/>
          <p:nvPr/>
        </p:nvCxnSpPr>
        <p:spPr>
          <a:xfrm>
            <a:off x="2795970" y="3824924"/>
            <a:ext cx="1591247" cy="1508056"/>
          </a:xfrm>
          <a:prstGeom prst="line">
            <a:avLst/>
          </a:prstGeom>
          <a:noFill/>
          <a:ln w="57150" cap="flat" cmpd="sng" algn="ctr">
            <a:solidFill>
              <a:srgbClr val="0000FF"/>
            </a:solidFill>
            <a:prstDash val="sysDot"/>
            <a:miter lim="800000"/>
          </a:ln>
          <a:effectLst/>
        </p:spPr>
      </p:cxnSp>
      <p:cxnSp>
        <p:nvCxnSpPr>
          <p:cNvPr id="16" name="直線單箭頭接點 16">
            <a:extLst>
              <a:ext uri="{FF2B5EF4-FFF2-40B4-BE49-F238E27FC236}">
                <a16:creationId xmlns:a16="http://schemas.microsoft.com/office/drawing/2014/main" xmlns="" id="{41D08D69-DF96-45B9-8CA0-E3853F73983A}"/>
              </a:ext>
            </a:extLst>
          </p:cNvPr>
          <p:cNvCxnSpPr/>
          <p:nvPr/>
        </p:nvCxnSpPr>
        <p:spPr>
          <a:xfrm flipH="1">
            <a:off x="3514542" y="3354665"/>
            <a:ext cx="1328230" cy="1100411"/>
          </a:xfrm>
          <a:prstGeom prst="straightConnector1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向右箭號 31">
            <a:extLst>
              <a:ext uri="{FF2B5EF4-FFF2-40B4-BE49-F238E27FC236}">
                <a16:creationId xmlns:a16="http://schemas.microsoft.com/office/drawing/2014/main" xmlns="" id="{507C338C-F081-4625-8AB9-600E6E2736C9}"/>
              </a:ext>
            </a:extLst>
          </p:cNvPr>
          <p:cNvSpPr/>
          <p:nvPr/>
        </p:nvSpPr>
        <p:spPr>
          <a:xfrm>
            <a:off x="3687266" y="5859757"/>
            <a:ext cx="1331649" cy="201094"/>
          </a:xfrm>
          <a:prstGeom prst="rightArrow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9" name="橢圓 26">
            <a:extLst>
              <a:ext uri="{FF2B5EF4-FFF2-40B4-BE49-F238E27FC236}">
                <a16:creationId xmlns:a16="http://schemas.microsoft.com/office/drawing/2014/main" xmlns="" id="{50FF2280-1175-419C-A66A-9D5B098A7353}"/>
              </a:ext>
            </a:extLst>
          </p:cNvPr>
          <p:cNvSpPr/>
          <p:nvPr/>
        </p:nvSpPr>
        <p:spPr>
          <a:xfrm>
            <a:off x="5059535" y="5892003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27">
                <a:extLst>
                  <a:ext uri="{FF2B5EF4-FFF2-40B4-BE49-F238E27FC236}">
                    <a16:creationId xmlns:a16="http://schemas.microsoft.com/office/drawing/2014/main" xmlns="" id="{DFC89662-576E-4996-B841-7AE84CB70372}"/>
                  </a:ext>
                </a:extLst>
              </p:cNvPr>
              <p:cNvSpPr txBox="1"/>
              <p:nvPr/>
            </p:nvSpPr>
            <p:spPr>
              <a:xfrm>
                <a:off x="3598708" y="6013893"/>
                <a:ext cx="2032157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0" name="文字方塊 27">
                <a:extLst>
                  <a:ext uri="{FF2B5EF4-FFF2-40B4-BE49-F238E27FC236}">
                    <a16:creationId xmlns:a16="http://schemas.microsoft.com/office/drawing/2014/main" id="{DFC89662-576E-4996-B841-7AE84CB70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08" y="6013893"/>
                <a:ext cx="2032157" cy="793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8">
                <a:extLst>
                  <a:ext uri="{FF2B5EF4-FFF2-40B4-BE49-F238E27FC236}">
                    <a16:creationId xmlns:a16="http://schemas.microsoft.com/office/drawing/2014/main" xmlns="" id="{498A3358-2F54-4BA9-B7AB-6736FCD90D83}"/>
                  </a:ext>
                </a:extLst>
              </p:cNvPr>
              <p:cNvSpPr txBox="1"/>
              <p:nvPr/>
            </p:nvSpPr>
            <p:spPr>
              <a:xfrm>
                <a:off x="6872695" y="2899588"/>
                <a:ext cx="3322139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1" name="文字方塊 28">
                <a:extLst>
                  <a:ext uri="{FF2B5EF4-FFF2-40B4-BE49-F238E27FC236}">
                    <a16:creationId xmlns:a16="http://schemas.microsoft.com/office/drawing/2014/main" id="{498A3358-2F54-4BA9-B7AB-6736FCD90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695" y="2899588"/>
                <a:ext cx="3322139" cy="793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9">
            <a:extLst>
              <a:ext uri="{FF2B5EF4-FFF2-40B4-BE49-F238E27FC236}">
                <a16:creationId xmlns:a16="http://schemas.microsoft.com/office/drawing/2014/main" xmlns="" id="{FD1AA39E-2AB9-4E25-A936-CD37793C1104}"/>
              </a:ext>
            </a:extLst>
          </p:cNvPr>
          <p:cNvSpPr txBox="1"/>
          <p:nvPr/>
        </p:nvSpPr>
        <p:spPr>
          <a:xfrm>
            <a:off x="5589081" y="5566011"/>
            <a:ext cx="2377921" cy="954107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l-GR" altLang="zh-TW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η</a:t>
            </a: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zh-CN" altLang="en-US" sz="2800" b="1" kern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学习率</a:t>
            </a: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“</a:t>
            </a:r>
            <a:r>
              <a:rPr lang="en-US" altLang="zh-TW" sz="2800" b="1" i="1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learning rate</a:t>
            </a: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”</a:t>
            </a:r>
            <a:endParaRPr lang="zh-TW" altLang="en-US" sz="28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xmlns="" id="{B350FAC9-F43D-41E8-9840-3DEC2823231B}"/>
                  </a:ext>
                </a:extLst>
              </p:cNvPr>
              <p:cNvSpPr/>
              <p:nvPr/>
            </p:nvSpPr>
            <p:spPr>
              <a:xfrm>
                <a:off x="7772332" y="1356090"/>
                <a:ext cx="2809615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350FAC9-F43D-41E8-9840-3DEC28232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332" y="1356090"/>
                <a:ext cx="2809615" cy="572849"/>
              </a:xfrm>
              <a:prstGeom prst="rect">
                <a:avLst/>
              </a:prstGeom>
              <a:blipFill>
                <a:blip r:embed="rId8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84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/>
      <p:bldP spid="21" grpId="0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1F7B0BC-401F-410E-AD86-7CB483726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3: Gradient Descent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D08EFC1-12F0-4972-BDB9-08D05964C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5" name="直線接點 31">
            <a:extLst>
              <a:ext uri="{FF2B5EF4-FFF2-40B4-BE49-F238E27FC236}">
                <a16:creationId xmlns:a16="http://schemas.microsoft.com/office/drawing/2014/main" xmlns="" id="{73DF7E34-CA2C-4BD6-A231-C3E205E06E4E}"/>
              </a:ext>
            </a:extLst>
          </p:cNvPr>
          <p:cNvCxnSpPr/>
          <p:nvPr/>
        </p:nvCxnSpPr>
        <p:spPr>
          <a:xfrm>
            <a:off x="5158740" y="4977403"/>
            <a:ext cx="0" cy="976667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p:cxnSp>
        <p:nvCxnSpPr>
          <p:cNvPr id="6" name="直線接點 34">
            <a:extLst>
              <a:ext uri="{FF2B5EF4-FFF2-40B4-BE49-F238E27FC236}">
                <a16:creationId xmlns:a16="http://schemas.microsoft.com/office/drawing/2014/main" xmlns="" id="{216FE332-D59F-4C70-AE45-2DB9F3A225D3}"/>
              </a:ext>
            </a:extLst>
          </p:cNvPr>
          <p:cNvCxnSpPr/>
          <p:nvPr/>
        </p:nvCxnSpPr>
        <p:spPr>
          <a:xfrm>
            <a:off x="5973136" y="5020298"/>
            <a:ext cx="0" cy="976667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xmlns="" id="{FF56E2D1-19D9-4E91-9DCC-2D2FBD2C1257}"/>
              </a:ext>
            </a:extLst>
          </p:cNvPr>
          <p:cNvSpPr txBox="1">
            <a:spLocks/>
          </p:cNvSpPr>
          <p:nvPr/>
        </p:nvSpPr>
        <p:spPr>
          <a:xfrm>
            <a:off x="2152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考虑一个参数</a:t>
            </a:r>
            <a:r>
              <a:rPr lang="en-US" altLang="zh-TW" sz="2400" dirty="0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r>
              <a:rPr lang="zh-CN" altLang="en-US" sz="2400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的</a:t>
            </a:r>
            <a:r>
              <a:rPr lang="en-US" altLang="zh-TW" sz="2400" dirty="0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 loss function </a:t>
            </a:r>
            <a:r>
              <a:rPr lang="en-US" altLang="zh-TW" sz="2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新細明體" panose="02020500000000000000" pitchFamily="18" charset="-120"/>
              </a:rPr>
              <a:t>𝐿(𝑤)</a:t>
            </a:r>
            <a:r>
              <a:rPr lang="en-US" altLang="zh-TW" sz="2400" dirty="0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 : </a:t>
            </a:r>
            <a:endParaRPr lang="zh-TW" altLang="en-US" sz="2400" dirty="0">
              <a:solidFill>
                <a:sysClr val="windowText" lastClr="00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8" name="直線單箭頭接點 4">
            <a:extLst>
              <a:ext uri="{FF2B5EF4-FFF2-40B4-BE49-F238E27FC236}">
                <a16:creationId xmlns:a16="http://schemas.microsoft.com/office/drawing/2014/main" xmlns="" id="{18EB7CDE-26BC-4870-B272-A2C6033B6BB5}"/>
              </a:ext>
            </a:extLst>
          </p:cNvPr>
          <p:cNvCxnSpPr/>
          <p:nvPr/>
        </p:nvCxnSpPr>
        <p:spPr>
          <a:xfrm>
            <a:off x="2050852" y="5999166"/>
            <a:ext cx="8281104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9" name="Object 12">
            <a:extLst>
              <a:ext uri="{FF2B5EF4-FFF2-40B4-BE49-F238E27FC236}">
                <a16:creationId xmlns:a16="http://schemas.microsoft.com/office/drawing/2014/main" xmlns="" id="{294E4BFA-91F9-4C10-B624-F1E30E31C8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14383" y="6032024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7" name="方程式" r:id="rId3" imgW="152280" imgH="139680" progId="Equation.3">
                  <p:embed/>
                </p:oleObj>
              </mc:Choice>
              <mc:Fallback>
                <p:oleObj name="方程式" r:id="rId3" imgW="152280" imgH="139680" progId="Equation.3">
                  <p:embed/>
                  <p:pic>
                    <p:nvPicPr>
                      <p:cNvPr id="9" name="Object 12">
                        <a:extLst>
                          <a:ext uri="{FF2B5EF4-FFF2-40B4-BE49-F238E27FC236}">
                            <a16:creationId xmlns:a16="http://schemas.microsoft.com/office/drawing/2014/main" xmlns="" id="{294E4BFA-91F9-4C10-B624-F1E30E31C8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4383" y="6032024"/>
                        <a:ext cx="327025" cy="298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單箭頭接點 6">
            <a:extLst>
              <a:ext uri="{FF2B5EF4-FFF2-40B4-BE49-F238E27FC236}">
                <a16:creationId xmlns:a16="http://schemas.microsoft.com/office/drawing/2014/main" xmlns="" id="{6CBEB901-8432-49D4-BB8D-1A7CFE178845}"/>
              </a:ext>
            </a:extLst>
          </p:cNvPr>
          <p:cNvCxnSpPr/>
          <p:nvPr/>
        </p:nvCxnSpPr>
        <p:spPr>
          <a:xfrm flipV="1">
            <a:off x="2863907" y="2445531"/>
            <a:ext cx="0" cy="387716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" name="手繪多邊形 54">
            <a:extLst>
              <a:ext uri="{FF2B5EF4-FFF2-40B4-BE49-F238E27FC236}">
                <a16:creationId xmlns:a16="http://schemas.microsoft.com/office/drawing/2014/main" xmlns="" id="{32F3C694-27B2-4D72-A650-A85F5D7EDFDB}"/>
              </a:ext>
            </a:extLst>
          </p:cNvPr>
          <p:cNvSpPr/>
          <p:nvPr/>
        </p:nvSpPr>
        <p:spPr>
          <a:xfrm>
            <a:off x="2518530" y="2356476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手繪多邊形 59">
            <a:extLst>
              <a:ext uri="{FF2B5EF4-FFF2-40B4-BE49-F238E27FC236}">
                <a16:creationId xmlns:a16="http://schemas.microsoft.com/office/drawing/2014/main" xmlns="" id="{3BAFB246-4608-4003-A3AD-A8A42393857D}"/>
              </a:ext>
            </a:extLst>
          </p:cNvPr>
          <p:cNvSpPr/>
          <p:nvPr/>
        </p:nvSpPr>
        <p:spPr>
          <a:xfrm flipH="1">
            <a:off x="9185489" y="236015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3" name="文字方塊 10">
            <a:extLst>
              <a:ext uri="{FF2B5EF4-FFF2-40B4-BE49-F238E27FC236}">
                <a16:creationId xmlns:a16="http://schemas.microsoft.com/office/drawing/2014/main" xmlns="" id="{2F0E3D35-5BE5-4C81-8A77-A689226CBEF3}"/>
              </a:ext>
            </a:extLst>
          </p:cNvPr>
          <p:cNvSpPr txBox="1"/>
          <p:nvPr/>
        </p:nvSpPr>
        <p:spPr>
          <a:xfrm>
            <a:off x="3597695" y="2366223"/>
            <a:ext cx="529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(Randomly) Pick an initial value w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橢圓 11">
            <a:extLst>
              <a:ext uri="{FF2B5EF4-FFF2-40B4-BE49-F238E27FC236}">
                <a16:creationId xmlns:a16="http://schemas.microsoft.com/office/drawing/2014/main" xmlns="" id="{463C4492-C9D3-4F0E-A529-BAC58D56B154}"/>
              </a:ext>
            </a:extLst>
          </p:cNvPr>
          <p:cNvSpPr/>
          <p:nvPr/>
        </p:nvSpPr>
        <p:spPr>
          <a:xfrm>
            <a:off x="3418643" y="5840226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5" name="直線接點 12">
            <a:extLst>
              <a:ext uri="{FF2B5EF4-FFF2-40B4-BE49-F238E27FC236}">
                <a16:creationId xmlns:a16="http://schemas.microsoft.com/office/drawing/2014/main" xmlns="" id="{86C0906B-681E-474D-BD6B-AA1D4362E059}"/>
              </a:ext>
            </a:extLst>
          </p:cNvPr>
          <p:cNvCxnSpPr/>
          <p:nvPr/>
        </p:nvCxnSpPr>
        <p:spPr>
          <a:xfrm>
            <a:off x="3495466" y="4455076"/>
            <a:ext cx="0" cy="1471877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3">
                <a:extLst>
                  <a:ext uri="{FF2B5EF4-FFF2-40B4-BE49-F238E27FC236}">
                    <a16:creationId xmlns:a16="http://schemas.microsoft.com/office/drawing/2014/main" xmlns="" id="{C37511A7-FBBA-4EC0-A2E8-B4E252506D57}"/>
                  </a:ext>
                </a:extLst>
              </p:cNvPr>
              <p:cNvSpPr txBox="1"/>
              <p:nvPr/>
            </p:nvSpPr>
            <p:spPr>
              <a:xfrm>
                <a:off x="3610441" y="2800380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6" name="文字方塊 13">
                <a:extLst>
                  <a:ext uri="{FF2B5EF4-FFF2-40B4-BE49-F238E27FC236}">
                    <a16:creationId xmlns:a16="http://schemas.microsoft.com/office/drawing/2014/main" id="{C37511A7-FBBA-4EC0-A2E8-B4E252506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441" y="2800380"/>
                <a:ext cx="4406380" cy="624273"/>
              </a:xfrm>
              <a:prstGeom prst="rect">
                <a:avLst/>
              </a:prstGeom>
              <a:blipFill>
                <a:blip r:embed="rId5"/>
                <a:stretch>
                  <a:fillRect l="-1798" b="-8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EC5A4706-76E0-414A-AF26-E3A868E7B188}"/>
              </a:ext>
            </a:extLst>
          </p:cNvPr>
          <p:cNvSpPr/>
          <p:nvPr/>
        </p:nvSpPr>
        <p:spPr>
          <a:xfrm>
            <a:off x="3260305" y="5979160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8" name="直線接點 15">
            <a:extLst>
              <a:ext uri="{FF2B5EF4-FFF2-40B4-BE49-F238E27FC236}">
                <a16:creationId xmlns:a16="http://schemas.microsoft.com/office/drawing/2014/main" xmlns="" id="{4E148671-165F-423E-8E33-295BB89A62CC}"/>
              </a:ext>
            </a:extLst>
          </p:cNvPr>
          <p:cNvCxnSpPr/>
          <p:nvPr/>
        </p:nvCxnSpPr>
        <p:spPr>
          <a:xfrm>
            <a:off x="2795970" y="3824924"/>
            <a:ext cx="1591247" cy="1508056"/>
          </a:xfrm>
          <a:prstGeom prst="line">
            <a:avLst/>
          </a:prstGeom>
          <a:noFill/>
          <a:ln w="57150" cap="flat" cmpd="sng" algn="ctr">
            <a:solidFill>
              <a:srgbClr val="0000FF"/>
            </a:solidFill>
            <a:prstDash val="sysDot"/>
            <a:miter lim="800000"/>
          </a:ln>
          <a:effectLst/>
        </p:spPr>
      </p:cxnSp>
      <p:sp>
        <p:nvSpPr>
          <p:cNvPr id="19" name="向右箭號 31">
            <a:extLst>
              <a:ext uri="{FF2B5EF4-FFF2-40B4-BE49-F238E27FC236}">
                <a16:creationId xmlns:a16="http://schemas.microsoft.com/office/drawing/2014/main" xmlns="" id="{E6EDFD79-5A13-482B-8FDD-C7ED76A1614B}"/>
              </a:ext>
            </a:extLst>
          </p:cNvPr>
          <p:cNvSpPr/>
          <p:nvPr/>
        </p:nvSpPr>
        <p:spPr>
          <a:xfrm>
            <a:off x="3687266" y="5859757"/>
            <a:ext cx="1331649" cy="201094"/>
          </a:xfrm>
          <a:prstGeom prst="rightArrow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0" name="橢圓 26">
            <a:extLst>
              <a:ext uri="{FF2B5EF4-FFF2-40B4-BE49-F238E27FC236}">
                <a16:creationId xmlns:a16="http://schemas.microsoft.com/office/drawing/2014/main" xmlns="" id="{0197CC2E-B770-43FB-820A-AECC2D906855}"/>
              </a:ext>
            </a:extLst>
          </p:cNvPr>
          <p:cNvSpPr/>
          <p:nvPr/>
        </p:nvSpPr>
        <p:spPr>
          <a:xfrm>
            <a:off x="5059535" y="5892003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8">
                <a:extLst>
                  <a:ext uri="{FF2B5EF4-FFF2-40B4-BE49-F238E27FC236}">
                    <a16:creationId xmlns:a16="http://schemas.microsoft.com/office/drawing/2014/main" xmlns="" id="{67D1D667-ADBB-47A5-B18E-4A030A94D0CE}"/>
                  </a:ext>
                </a:extLst>
              </p:cNvPr>
              <p:cNvSpPr txBox="1"/>
              <p:nvPr/>
            </p:nvSpPr>
            <p:spPr>
              <a:xfrm>
                <a:off x="6858181" y="2870560"/>
                <a:ext cx="3322139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1" name="文字方塊 28">
                <a:extLst>
                  <a:ext uri="{FF2B5EF4-FFF2-40B4-BE49-F238E27FC236}">
                    <a16:creationId xmlns:a16="http://schemas.microsoft.com/office/drawing/2014/main" id="{67D1D667-ADBB-47A5-B18E-4A030A94D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181" y="2870560"/>
                <a:ext cx="3322139" cy="793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橢圓 30">
            <a:extLst>
              <a:ext uri="{FF2B5EF4-FFF2-40B4-BE49-F238E27FC236}">
                <a16:creationId xmlns:a16="http://schemas.microsoft.com/office/drawing/2014/main" xmlns="" id="{971045B5-7C4D-4A22-8917-FAB3EC2AFF83}"/>
              </a:ext>
            </a:extLst>
          </p:cNvPr>
          <p:cNvSpPr/>
          <p:nvPr/>
        </p:nvSpPr>
        <p:spPr>
          <a:xfrm>
            <a:off x="5059535" y="5877489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3" name="直線接點 32">
            <a:extLst>
              <a:ext uri="{FF2B5EF4-FFF2-40B4-BE49-F238E27FC236}">
                <a16:creationId xmlns:a16="http://schemas.microsoft.com/office/drawing/2014/main" xmlns="" id="{602F2F57-C4A3-4C11-9070-5B5E07B2CB7A}"/>
              </a:ext>
            </a:extLst>
          </p:cNvPr>
          <p:cNvCxnSpPr/>
          <p:nvPr/>
        </p:nvCxnSpPr>
        <p:spPr>
          <a:xfrm>
            <a:off x="4464041" y="4973721"/>
            <a:ext cx="1298213" cy="202778"/>
          </a:xfrm>
          <a:prstGeom prst="line">
            <a:avLst/>
          </a:prstGeom>
          <a:noFill/>
          <a:ln w="57150" cap="flat" cmpd="sng" algn="ctr">
            <a:solidFill>
              <a:srgbClr val="0000FF"/>
            </a:solidFill>
            <a:prstDash val="sysDot"/>
            <a:miter lim="800000"/>
          </a:ln>
          <a:effectLst/>
        </p:spPr>
      </p:cxnSp>
      <p:sp>
        <p:nvSpPr>
          <p:cNvPr id="24" name="橢圓 33">
            <a:extLst>
              <a:ext uri="{FF2B5EF4-FFF2-40B4-BE49-F238E27FC236}">
                <a16:creationId xmlns:a16="http://schemas.microsoft.com/office/drawing/2014/main" xmlns="" id="{91A0AD1B-B4EA-421A-9FEB-BD0AC3A2FD74}"/>
              </a:ext>
            </a:extLst>
          </p:cNvPr>
          <p:cNvSpPr/>
          <p:nvPr/>
        </p:nvSpPr>
        <p:spPr>
          <a:xfrm>
            <a:off x="5873822" y="5858170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5" name="向右箭號 31">
            <a:extLst>
              <a:ext uri="{FF2B5EF4-FFF2-40B4-BE49-F238E27FC236}">
                <a16:creationId xmlns:a16="http://schemas.microsoft.com/office/drawing/2014/main" xmlns="" id="{4E0BA877-24F5-41BC-AEDA-243E95DDDA06}"/>
              </a:ext>
            </a:extLst>
          </p:cNvPr>
          <p:cNvSpPr/>
          <p:nvPr/>
        </p:nvSpPr>
        <p:spPr>
          <a:xfrm>
            <a:off x="5258048" y="5885468"/>
            <a:ext cx="578067" cy="201094"/>
          </a:xfrm>
          <a:prstGeom prst="rightArrow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38">
                <a:extLst>
                  <a:ext uri="{FF2B5EF4-FFF2-40B4-BE49-F238E27FC236}">
                    <a16:creationId xmlns:a16="http://schemas.microsoft.com/office/drawing/2014/main" xmlns="" id="{6BE3668D-B98F-4F9D-8425-DCFB5CD422D6}"/>
                  </a:ext>
                </a:extLst>
              </p:cNvPr>
              <p:cNvSpPr txBox="1"/>
              <p:nvPr/>
            </p:nvSpPr>
            <p:spPr>
              <a:xfrm>
                <a:off x="3603778" y="3592120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6" name="文字方塊 38">
                <a:extLst>
                  <a:ext uri="{FF2B5EF4-FFF2-40B4-BE49-F238E27FC236}">
                    <a16:creationId xmlns:a16="http://schemas.microsoft.com/office/drawing/2014/main" id="{6BE3668D-B98F-4F9D-8425-DCFB5CD42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778" y="3592120"/>
                <a:ext cx="4406380" cy="624273"/>
              </a:xfrm>
              <a:prstGeom prst="rect">
                <a:avLst/>
              </a:prstGeom>
              <a:blipFill>
                <a:blip r:embed="rId7"/>
                <a:stretch>
                  <a:fillRect l="-1798" b="-8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39">
                <a:extLst>
                  <a:ext uri="{FF2B5EF4-FFF2-40B4-BE49-F238E27FC236}">
                    <a16:creationId xmlns:a16="http://schemas.microsoft.com/office/drawing/2014/main" xmlns="" id="{3E6A7FBE-99FE-4E5A-B9B1-721769204CB0}"/>
                  </a:ext>
                </a:extLst>
              </p:cNvPr>
              <p:cNvSpPr txBox="1"/>
              <p:nvPr/>
            </p:nvSpPr>
            <p:spPr>
              <a:xfrm>
                <a:off x="6839678" y="3690959"/>
                <a:ext cx="3322139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7" name="文字方塊 39">
                <a:extLst>
                  <a:ext uri="{FF2B5EF4-FFF2-40B4-BE49-F238E27FC236}">
                    <a16:creationId xmlns:a16="http://schemas.microsoft.com/office/drawing/2014/main" id="{3E6A7FBE-99FE-4E5A-B9B1-721769204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678" y="3690959"/>
                <a:ext cx="3322139" cy="7935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1">
            <a:extLst>
              <a:ext uri="{FF2B5EF4-FFF2-40B4-BE49-F238E27FC236}">
                <a16:creationId xmlns:a16="http://schemas.microsoft.com/office/drawing/2014/main" xmlns="" id="{516E077A-8971-4BEC-930C-18488D953592}"/>
              </a:ext>
            </a:extLst>
          </p:cNvPr>
          <p:cNvSpPr txBox="1"/>
          <p:nvPr/>
        </p:nvSpPr>
        <p:spPr>
          <a:xfrm>
            <a:off x="4469325" y="4284520"/>
            <a:ext cx="277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  <a:latin typeface="Calibri" panose="020F0502020204030204"/>
                <a:ea typeface="新細明體" panose="02020500000000000000" pitchFamily="18" charset="-120"/>
              </a:rPr>
              <a:t>…… Many iteration</a:t>
            </a:r>
            <a:endParaRPr lang="zh-TW" altLang="en-US" sz="2400" dirty="0">
              <a:solidFill>
                <a:srgbClr val="0070C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橢圓 40">
            <a:extLst>
              <a:ext uri="{FF2B5EF4-FFF2-40B4-BE49-F238E27FC236}">
                <a16:creationId xmlns:a16="http://schemas.microsoft.com/office/drawing/2014/main" xmlns="" id="{20B6CDF0-F5A2-4398-98F6-D324EB661DC1}"/>
              </a:ext>
            </a:extLst>
          </p:cNvPr>
          <p:cNvSpPr/>
          <p:nvPr/>
        </p:nvSpPr>
        <p:spPr>
          <a:xfrm>
            <a:off x="7362387" y="5877489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0" name="橢圓 41">
            <a:extLst>
              <a:ext uri="{FF2B5EF4-FFF2-40B4-BE49-F238E27FC236}">
                <a16:creationId xmlns:a16="http://schemas.microsoft.com/office/drawing/2014/main" xmlns="" id="{1CED9525-2326-41FC-8626-B456702FC8C7}"/>
              </a:ext>
            </a:extLst>
          </p:cNvPr>
          <p:cNvSpPr/>
          <p:nvPr/>
        </p:nvSpPr>
        <p:spPr>
          <a:xfrm>
            <a:off x="9081379" y="5901065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1" name="直線接點 42">
            <a:extLst>
              <a:ext uri="{FF2B5EF4-FFF2-40B4-BE49-F238E27FC236}">
                <a16:creationId xmlns:a16="http://schemas.microsoft.com/office/drawing/2014/main" xmlns="" id="{73E148E3-748E-459C-A7E5-850AE3141D4D}"/>
              </a:ext>
            </a:extLst>
          </p:cNvPr>
          <p:cNvCxnSpPr/>
          <p:nvPr/>
        </p:nvCxnSpPr>
        <p:spPr>
          <a:xfrm>
            <a:off x="9182976" y="6011479"/>
            <a:ext cx="0" cy="523521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p:sp>
        <p:nvSpPr>
          <p:cNvPr id="32" name="文字方塊 43007">
            <a:extLst>
              <a:ext uri="{FF2B5EF4-FFF2-40B4-BE49-F238E27FC236}">
                <a16:creationId xmlns:a16="http://schemas.microsoft.com/office/drawing/2014/main" xmlns="" id="{A9DF39DA-1D10-4012-9AA7-34F2AFECC717}"/>
              </a:ext>
            </a:extLst>
          </p:cNvPr>
          <p:cNvSpPr txBox="1"/>
          <p:nvPr/>
        </p:nvSpPr>
        <p:spPr>
          <a:xfrm>
            <a:off x="6856699" y="4902745"/>
            <a:ext cx="1215924" cy="830997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Local minima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3" name="文字方塊 45">
            <a:extLst>
              <a:ext uri="{FF2B5EF4-FFF2-40B4-BE49-F238E27FC236}">
                <a16:creationId xmlns:a16="http://schemas.microsoft.com/office/drawing/2014/main" xmlns="" id="{7F5EF912-BBF9-4943-8D56-25ED71512718}"/>
              </a:ext>
            </a:extLst>
          </p:cNvPr>
          <p:cNvSpPr txBox="1"/>
          <p:nvPr/>
        </p:nvSpPr>
        <p:spPr>
          <a:xfrm>
            <a:off x="8558004" y="5029474"/>
            <a:ext cx="1284304" cy="830997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global minima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EC36AB39-AB1C-42E2-900D-0D0CF9A0B70B}"/>
              </a:ext>
            </a:extLst>
          </p:cNvPr>
          <p:cNvSpPr/>
          <p:nvPr/>
        </p:nvSpPr>
        <p:spPr>
          <a:xfrm>
            <a:off x="4920286" y="6019182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6D050A07-6800-4B7F-AF62-A9BB248EF4A7}"/>
              </a:ext>
            </a:extLst>
          </p:cNvPr>
          <p:cNvSpPr/>
          <p:nvPr/>
        </p:nvSpPr>
        <p:spPr>
          <a:xfrm>
            <a:off x="5712753" y="6025440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2</a:t>
            </a:r>
            <a:endParaRPr lang="zh-TW" altLang="en-US" sz="240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B76C9858-E4D6-4037-AA90-3CBBECF7D847}"/>
              </a:ext>
            </a:extLst>
          </p:cNvPr>
          <p:cNvSpPr/>
          <p:nvPr/>
        </p:nvSpPr>
        <p:spPr>
          <a:xfrm>
            <a:off x="7262168" y="6034580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r>
              <a:rPr lang="en-US" altLang="zh-TW" sz="2400" baseline="300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</a:t>
            </a:r>
            <a:endParaRPr lang="zh-TW" altLang="en-US" sz="240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xmlns="" id="{8E79AEC4-16FE-4E8D-A5D7-5F6A8ADBD91E}"/>
                  </a:ext>
                </a:extLst>
              </p:cNvPr>
              <p:cNvSpPr/>
              <p:nvPr/>
            </p:nvSpPr>
            <p:spPr>
              <a:xfrm>
                <a:off x="7772332" y="1356090"/>
                <a:ext cx="2809615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8E79AEC4-16FE-4E8D-A5D7-5F6A8ADBD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332" y="1356090"/>
                <a:ext cx="2809615" cy="572849"/>
              </a:xfrm>
              <a:prstGeom prst="rect">
                <a:avLst/>
              </a:prstGeom>
              <a:blipFill>
                <a:blip r:embed="rId9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25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7" grpId="0"/>
      <p:bldP spid="28" grpId="0"/>
      <p:bldP spid="29" grpId="0" animBg="1"/>
      <p:bldP spid="30" grpId="0" animBg="1"/>
      <p:bldP spid="32" grpId="0" animBg="1"/>
      <p:bldP spid="33" grpId="0" animBg="1"/>
      <p:bldP spid="35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CA36F35-69FE-41D1-B5A5-2DAAD9AF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1597F45-3464-409E-B369-C0806E281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xmlns="" id="{34466965-E8BA-4546-B769-69AD4C6459D3}"/>
              </a:ext>
            </a:extLst>
          </p:cNvPr>
          <p:cNvSpPr txBox="1">
            <a:spLocks/>
          </p:cNvSpPr>
          <p:nvPr/>
        </p:nvSpPr>
        <p:spPr>
          <a:xfrm>
            <a:off x="2152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两个参数的时候呢</a:t>
            </a:r>
            <a:r>
              <a:rPr lang="en-US" altLang="zh-TW" sz="2400" dirty="0">
                <a:solidFill>
                  <a:sysClr val="windowText" lastClr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?</a:t>
            </a:r>
            <a:endParaRPr lang="zh-TW" altLang="en-US" sz="2400" dirty="0">
              <a:solidFill>
                <a:sysClr val="windowText" lastClr="0000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3">
                <a:extLst>
                  <a:ext uri="{FF2B5EF4-FFF2-40B4-BE49-F238E27FC236}">
                    <a16:creationId xmlns:a16="http://schemas.microsoft.com/office/drawing/2014/main" xmlns="" id="{525D3F69-35CC-4A41-9061-EB5002F6DB53}"/>
                  </a:ext>
                </a:extLst>
              </p:cNvPr>
              <p:cNvSpPr txBox="1"/>
              <p:nvPr/>
            </p:nvSpPr>
            <p:spPr>
              <a:xfrm>
                <a:off x="6266277" y="1825625"/>
                <a:ext cx="3324243" cy="509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3">
                <a:extLst>
                  <a:ext uri="{FF2B5EF4-FFF2-40B4-BE49-F238E27FC236}">
                    <a16:creationId xmlns:a16="http://schemas.microsoft.com/office/drawing/2014/main" id="{525D3F69-35CC-4A41-9061-EB5002F6D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277" y="1825625"/>
                <a:ext cx="3324243" cy="509050"/>
              </a:xfrm>
              <a:prstGeom prst="rect">
                <a:avLst/>
              </a:prstGeom>
              <a:blipFill>
                <a:blip r:embed="rId2"/>
                <a:stretch>
                  <a:fillRect l="-917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4">
            <a:extLst>
              <a:ext uri="{FF2B5EF4-FFF2-40B4-BE49-F238E27FC236}">
                <a16:creationId xmlns:a16="http://schemas.microsoft.com/office/drawing/2014/main" xmlns="" id="{97F40AF4-E90D-4D2F-9357-2D1F03A25B1A}"/>
              </a:ext>
            </a:extLst>
          </p:cNvPr>
          <p:cNvSpPr txBox="1"/>
          <p:nvPr/>
        </p:nvSpPr>
        <p:spPr>
          <a:xfrm>
            <a:off x="2478327" y="2513768"/>
            <a:ext cx="529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(Randomly) Pick an initial value w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,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5">
                <a:extLst>
                  <a:ext uri="{FF2B5EF4-FFF2-40B4-BE49-F238E27FC236}">
                    <a16:creationId xmlns:a16="http://schemas.microsoft.com/office/drawing/2014/main" xmlns="" id="{710E4F64-937D-48EF-ABC5-C7E1B0E159D8}"/>
                  </a:ext>
                </a:extLst>
              </p:cNvPr>
              <p:cNvSpPr txBox="1"/>
              <p:nvPr/>
            </p:nvSpPr>
            <p:spPr>
              <a:xfrm>
                <a:off x="2478328" y="3075897"/>
                <a:ext cx="7021273" cy="63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文字方塊 5">
                <a:extLst>
                  <a:ext uri="{FF2B5EF4-FFF2-40B4-BE49-F238E27FC236}">
                    <a16:creationId xmlns:a16="http://schemas.microsoft.com/office/drawing/2014/main" id="{710E4F64-937D-48EF-ABC5-C7E1B0E15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328" y="3075897"/>
                <a:ext cx="7021273" cy="635367"/>
              </a:xfrm>
              <a:prstGeom prst="rect">
                <a:avLst/>
              </a:prstGeom>
              <a:blipFill>
                <a:blip r:embed="rId3"/>
                <a:stretch>
                  <a:fillRect l="-1216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">
                <a:extLst>
                  <a:ext uri="{FF2B5EF4-FFF2-40B4-BE49-F238E27FC236}">
                    <a16:creationId xmlns:a16="http://schemas.microsoft.com/office/drawing/2014/main" xmlns="" id="{D281E5E0-9FD9-4813-A95B-1A24AF6DE234}"/>
                  </a:ext>
                </a:extLst>
              </p:cNvPr>
              <p:cNvSpPr txBox="1"/>
              <p:nvPr/>
            </p:nvSpPr>
            <p:spPr>
              <a:xfrm>
                <a:off x="2047688" y="3842936"/>
                <a:ext cx="4142969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文字方塊 6">
                <a:extLst>
                  <a:ext uri="{FF2B5EF4-FFF2-40B4-BE49-F238E27FC236}">
                    <a16:creationId xmlns:a16="http://schemas.microsoft.com/office/drawing/2014/main" id="{D281E5E0-9FD9-4813-A95B-1A24AF6DE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688" y="3842936"/>
                <a:ext cx="4142969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7">
                <a:extLst>
                  <a:ext uri="{FF2B5EF4-FFF2-40B4-BE49-F238E27FC236}">
                    <a16:creationId xmlns:a16="http://schemas.microsoft.com/office/drawing/2014/main" xmlns="" id="{CD023D59-B7F4-49C7-929B-A6D3B1BBD773}"/>
                  </a:ext>
                </a:extLst>
              </p:cNvPr>
              <p:cNvSpPr txBox="1"/>
              <p:nvPr/>
            </p:nvSpPr>
            <p:spPr>
              <a:xfrm>
                <a:off x="2478327" y="4833985"/>
                <a:ext cx="6184410" cy="63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" name="文字方塊 7">
                <a:extLst>
                  <a:ext uri="{FF2B5EF4-FFF2-40B4-BE49-F238E27FC236}">
                    <a16:creationId xmlns:a16="http://schemas.microsoft.com/office/drawing/2014/main" id="{CD023D59-B7F4-49C7-929B-A6D3B1BBD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327" y="4833985"/>
                <a:ext cx="6184410" cy="635367"/>
              </a:xfrm>
              <a:prstGeom prst="rect">
                <a:avLst/>
              </a:prstGeom>
              <a:blipFill>
                <a:blip r:embed="rId5"/>
                <a:stretch>
                  <a:fillRect l="-1381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2">
                <a:extLst>
                  <a:ext uri="{FF2B5EF4-FFF2-40B4-BE49-F238E27FC236}">
                    <a16:creationId xmlns:a16="http://schemas.microsoft.com/office/drawing/2014/main" xmlns="" id="{DF32F341-DF0A-4E40-9356-63FE78B4C5F0}"/>
                  </a:ext>
                </a:extLst>
              </p:cNvPr>
              <p:cNvSpPr txBox="1"/>
              <p:nvPr/>
            </p:nvSpPr>
            <p:spPr>
              <a:xfrm>
                <a:off x="5917615" y="3878761"/>
                <a:ext cx="4394776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1" name="文字方塊 12">
                <a:extLst>
                  <a:ext uri="{FF2B5EF4-FFF2-40B4-BE49-F238E27FC236}">
                    <a16:creationId xmlns:a16="http://schemas.microsoft.com/office/drawing/2014/main" id="{DF32F341-DF0A-4E40-9356-63FE78B4C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615" y="3878761"/>
                <a:ext cx="4394776" cy="793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7">
                <a:extLst>
                  <a:ext uri="{FF2B5EF4-FFF2-40B4-BE49-F238E27FC236}">
                    <a16:creationId xmlns:a16="http://schemas.microsoft.com/office/drawing/2014/main" xmlns="" id="{144B26CA-8C76-4781-B286-11D44216260A}"/>
                  </a:ext>
                </a:extLst>
              </p:cNvPr>
              <p:cNvSpPr txBox="1"/>
              <p:nvPr/>
            </p:nvSpPr>
            <p:spPr>
              <a:xfrm>
                <a:off x="2047688" y="5708823"/>
                <a:ext cx="4142969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文字方塊 17">
                <a:extLst>
                  <a:ext uri="{FF2B5EF4-FFF2-40B4-BE49-F238E27FC236}">
                    <a16:creationId xmlns:a16="http://schemas.microsoft.com/office/drawing/2014/main" id="{144B26CA-8C76-4781-B286-11D442162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688" y="5708823"/>
                <a:ext cx="4142969" cy="7945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8">
                <a:extLst>
                  <a:ext uri="{FF2B5EF4-FFF2-40B4-BE49-F238E27FC236}">
                    <a16:creationId xmlns:a16="http://schemas.microsoft.com/office/drawing/2014/main" xmlns="" id="{C5FAD98A-0D46-4AEC-A45E-34C6D6558482}"/>
                  </a:ext>
                </a:extLst>
              </p:cNvPr>
              <p:cNvSpPr txBox="1"/>
              <p:nvPr/>
            </p:nvSpPr>
            <p:spPr>
              <a:xfrm>
                <a:off x="5917615" y="5727754"/>
                <a:ext cx="4394776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3" name="文字方塊 18">
                <a:extLst>
                  <a:ext uri="{FF2B5EF4-FFF2-40B4-BE49-F238E27FC236}">
                    <a16:creationId xmlns:a16="http://schemas.microsoft.com/office/drawing/2014/main" id="{C5FAD98A-0D46-4AEC-A45E-34C6D6558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615" y="5727754"/>
                <a:ext cx="4394776" cy="7935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9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9D193E1-6F34-4858-A690-AB256F8A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07FC4396-F41E-4FFF-A0F0-6AC40C6BB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8" name="群組 3">
            <a:extLst>
              <a:ext uri="{FF2B5EF4-FFF2-40B4-BE49-F238E27FC236}">
                <a16:creationId xmlns:a16="http://schemas.microsoft.com/office/drawing/2014/main" xmlns="" id="{8DCBD1F3-B857-4E95-8A8D-5EBA6FD0936A}"/>
              </a:ext>
            </a:extLst>
          </p:cNvPr>
          <p:cNvGrpSpPr/>
          <p:nvPr/>
        </p:nvGrpSpPr>
        <p:grpSpPr>
          <a:xfrm>
            <a:off x="2609271" y="1294295"/>
            <a:ext cx="7092867" cy="5319650"/>
            <a:chOff x="706835" y="2011916"/>
            <a:chExt cx="6113826" cy="4585368"/>
          </a:xfrm>
        </p:grpSpPr>
        <p:pic>
          <p:nvPicPr>
            <p:cNvPr id="19" name="圖片 4">
              <a:extLst>
                <a:ext uri="{FF2B5EF4-FFF2-40B4-BE49-F238E27FC236}">
                  <a16:creationId xmlns:a16="http://schemas.microsoft.com/office/drawing/2014/main" xmlns="" id="{2C1221F3-31CC-41C5-98EB-8D093937C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5">
                  <a:extLst>
                    <a:ext uri="{FF2B5EF4-FFF2-40B4-BE49-F238E27FC236}">
                      <a16:creationId xmlns:a16="http://schemas.microsoft.com/office/drawing/2014/main" xmlns="" id="{B6E2B426-8450-4F73-9DB6-06386A697A50}"/>
                    </a:ext>
                  </a:extLst>
                </p:cNvPr>
                <p:cNvSpPr txBox="1"/>
                <p:nvPr/>
              </p:nvSpPr>
              <p:spPr>
                <a:xfrm>
                  <a:off x="3675390" y="6267363"/>
                  <a:ext cx="208919" cy="318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208919" cy="318352"/>
                </a:xfrm>
                <a:prstGeom prst="rect">
                  <a:avLst/>
                </a:prstGeom>
                <a:blipFill>
                  <a:blip r:embed="rId4"/>
                  <a:stretch>
                    <a:fillRect l="-30000" r="-27500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6">
                  <a:extLst>
                    <a:ext uri="{FF2B5EF4-FFF2-40B4-BE49-F238E27FC236}">
                      <a16:creationId xmlns:a16="http://schemas.microsoft.com/office/drawing/2014/main" xmlns="" id="{4C532087-61BE-4F84-92B8-1D0B2C168355}"/>
                    </a:ext>
                  </a:extLst>
                </p:cNvPr>
                <p:cNvSpPr txBox="1"/>
                <p:nvPr/>
              </p:nvSpPr>
              <p:spPr>
                <a:xfrm>
                  <a:off x="843326" y="4119935"/>
                  <a:ext cx="263414" cy="318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263414" cy="318352"/>
                </a:xfrm>
                <a:prstGeom prst="rect">
                  <a:avLst/>
                </a:prstGeom>
                <a:blipFill>
                  <a:blip r:embed="rId5"/>
                  <a:stretch>
                    <a:fillRect l="-12000" r="-12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橢圓 8">
            <a:extLst>
              <a:ext uri="{FF2B5EF4-FFF2-40B4-BE49-F238E27FC236}">
                <a16:creationId xmlns:a16="http://schemas.microsoft.com/office/drawing/2014/main" xmlns="" id="{8C5817A6-8F09-4134-B594-9DBB0B62E3DD}"/>
              </a:ext>
            </a:extLst>
          </p:cNvPr>
          <p:cNvSpPr/>
          <p:nvPr/>
        </p:nvSpPr>
        <p:spPr>
          <a:xfrm>
            <a:off x="4061336" y="5219096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3" name="直線單箭頭接點 23">
            <a:extLst>
              <a:ext uri="{FF2B5EF4-FFF2-40B4-BE49-F238E27FC236}">
                <a16:creationId xmlns:a16="http://schemas.microsoft.com/office/drawing/2014/main" xmlns="" id="{EA2491C7-5230-4B5C-B424-7EE492DD0907}"/>
              </a:ext>
            </a:extLst>
          </p:cNvPr>
          <p:cNvCxnSpPr/>
          <p:nvPr/>
        </p:nvCxnSpPr>
        <p:spPr>
          <a:xfrm flipV="1">
            <a:off x="4204414" y="4307908"/>
            <a:ext cx="284326" cy="91845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橢圓 28">
            <a:extLst>
              <a:ext uri="{FF2B5EF4-FFF2-40B4-BE49-F238E27FC236}">
                <a16:creationId xmlns:a16="http://schemas.microsoft.com/office/drawing/2014/main" xmlns="" id="{F9F7C368-9AB9-46C2-9026-F317CA1B3C2B}"/>
              </a:ext>
            </a:extLst>
          </p:cNvPr>
          <p:cNvSpPr/>
          <p:nvPr/>
        </p:nvSpPr>
        <p:spPr>
          <a:xfrm>
            <a:off x="4438585" y="4103293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5" name="直線單箭頭接點 37">
            <a:extLst>
              <a:ext uri="{FF2B5EF4-FFF2-40B4-BE49-F238E27FC236}">
                <a16:creationId xmlns:a16="http://schemas.microsoft.com/office/drawing/2014/main" xmlns="" id="{F80ECA46-9C52-47BD-B9AD-C0EDF56D52D2}"/>
              </a:ext>
            </a:extLst>
          </p:cNvPr>
          <p:cNvCxnSpPr/>
          <p:nvPr/>
        </p:nvCxnSpPr>
        <p:spPr>
          <a:xfrm flipV="1">
            <a:off x="4605181" y="3792462"/>
            <a:ext cx="389681" cy="32331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" name="橢圓 38">
            <a:extLst>
              <a:ext uri="{FF2B5EF4-FFF2-40B4-BE49-F238E27FC236}">
                <a16:creationId xmlns:a16="http://schemas.microsoft.com/office/drawing/2014/main" xmlns="" id="{C4D30DFE-A6AE-41DB-83EF-ADAA05080DE6}"/>
              </a:ext>
            </a:extLst>
          </p:cNvPr>
          <p:cNvSpPr/>
          <p:nvPr/>
        </p:nvSpPr>
        <p:spPr>
          <a:xfrm>
            <a:off x="4933545" y="3659318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7" name="直線單箭頭接點 42">
            <a:extLst>
              <a:ext uri="{FF2B5EF4-FFF2-40B4-BE49-F238E27FC236}">
                <a16:creationId xmlns:a16="http://schemas.microsoft.com/office/drawing/2014/main" xmlns="" id="{FC997ACC-B13D-4629-BF9B-397790201B32}"/>
              </a:ext>
            </a:extLst>
          </p:cNvPr>
          <p:cNvCxnSpPr/>
          <p:nvPr/>
        </p:nvCxnSpPr>
        <p:spPr>
          <a:xfrm flipV="1">
            <a:off x="5149661" y="3678481"/>
            <a:ext cx="526048" cy="6140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44">
                <a:extLst>
                  <a:ext uri="{FF2B5EF4-FFF2-40B4-BE49-F238E27FC236}">
                    <a16:creationId xmlns:a16="http://schemas.microsoft.com/office/drawing/2014/main" xmlns="" id="{55F98383-68BB-4C1B-90D5-E1E88DA41229}"/>
                  </a:ext>
                </a:extLst>
              </p:cNvPr>
              <p:cNvSpPr txBox="1"/>
              <p:nvPr/>
            </p:nvSpPr>
            <p:spPr>
              <a:xfrm>
                <a:off x="4204414" y="5327661"/>
                <a:ext cx="3909462" cy="461665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satMod val="103000"/>
                      <a:lumMod val="102000"/>
                      <a:tint val="94000"/>
                    </a:sysClr>
                  </a:gs>
                  <a:gs pos="50000">
                    <a:sysClr val="windowText" lastClr="000000">
                      <a:satMod val="110000"/>
                      <a:lumMod val="100000"/>
                      <a:shade val="100000"/>
                    </a:sysClr>
                  </a:gs>
                  <a:gs pos="100000">
                    <a:sysClr val="windowText" lastClr="000000">
                      <a:lumMod val="99000"/>
                      <a:satMod val="120000"/>
                      <a:shade val="78000"/>
                    </a:sys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TW" sz="2400" kern="0" dirty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TW" sz="2400" kern="0" dirty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kern="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8" name="文字方塊 44">
                <a:extLst>
                  <a:ext uri="{FF2B5EF4-FFF2-40B4-BE49-F238E27FC236}">
                    <a16:creationId xmlns:a16="http://schemas.microsoft.com/office/drawing/2014/main" id="{55F98383-68BB-4C1B-90D5-E1E88DA41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414" y="5327661"/>
                <a:ext cx="390946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46">
                <a:extLst>
                  <a:ext uri="{FF2B5EF4-FFF2-40B4-BE49-F238E27FC236}">
                    <a16:creationId xmlns:a16="http://schemas.microsoft.com/office/drawing/2014/main" xmlns="" id="{60F6C4B1-A04C-47E6-B969-AF3F3B898096}"/>
                  </a:ext>
                </a:extLst>
              </p:cNvPr>
              <p:cNvSpPr txBox="1"/>
              <p:nvPr/>
            </p:nvSpPr>
            <p:spPr>
              <a:xfrm>
                <a:off x="4765628" y="4687718"/>
                <a:ext cx="3715331" cy="461665"/>
              </a:xfrm>
              <a:prstGeom prst="rect">
                <a:avLst/>
              </a:prstGeom>
              <a:gradFill rotWithShape="1">
                <a:gsLst>
                  <a:gs pos="0">
                    <a:srgbClr val="FFC000">
                      <a:satMod val="103000"/>
                      <a:lumMod val="102000"/>
                      <a:tint val="94000"/>
                    </a:srgbClr>
                  </a:gs>
                  <a:gs pos="50000">
                    <a:srgbClr val="FFC000">
                      <a:satMod val="110000"/>
                      <a:lumMod val="100000"/>
                      <a:shade val="100000"/>
                    </a:srgbClr>
                  </a:gs>
                  <a:gs pos="100000">
                    <a:srgbClr val="FFC000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altLang="zh-TW" sz="2400" i="1" ker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zh-TW" altLang="en-US" sz="2400" i="1" ker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TW" sz="2400" kern="0" dirty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i="1" ker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 ker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TW" sz="2400" i="1" ker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kern="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9" name="文字方塊 46">
                <a:extLst>
                  <a:ext uri="{FF2B5EF4-FFF2-40B4-BE49-F238E27FC236}">
                    <a16:creationId xmlns:a16="http://schemas.microsoft.com/office/drawing/2014/main" id="{60F6C4B1-A04C-47E6-B969-AF3F3B898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628" y="4687718"/>
                <a:ext cx="371533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9">
            <a:extLst>
              <a:ext uri="{FF2B5EF4-FFF2-40B4-BE49-F238E27FC236}">
                <a16:creationId xmlns:a16="http://schemas.microsoft.com/office/drawing/2014/main" xmlns="" id="{4ED16BC6-E7BE-46A1-806B-06366B79E642}"/>
              </a:ext>
            </a:extLst>
          </p:cNvPr>
          <p:cNvCxnSpPr>
            <a:stCxn id="29" idx="1"/>
          </p:cNvCxnSpPr>
          <p:nvPr/>
        </p:nvCxnSpPr>
        <p:spPr>
          <a:xfrm flipH="1" flipV="1">
            <a:off x="4346577" y="4687718"/>
            <a:ext cx="419050" cy="230833"/>
          </a:xfrm>
          <a:prstGeom prst="straightConnector1">
            <a:avLst/>
          </a:prstGeom>
          <a:noFill/>
          <a:ln w="57150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文字方塊 17">
            <a:extLst>
              <a:ext uri="{FF2B5EF4-FFF2-40B4-BE49-F238E27FC236}">
                <a16:creationId xmlns:a16="http://schemas.microsoft.com/office/drawing/2014/main" xmlns="" id="{82350C77-2FAD-4AC3-A91B-90FCC2C99F6C}"/>
              </a:ext>
            </a:extLst>
          </p:cNvPr>
          <p:cNvSpPr txBox="1"/>
          <p:nvPr/>
        </p:nvSpPr>
        <p:spPr>
          <a:xfrm>
            <a:off x="8091861" y="3337362"/>
            <a:ext cx="2066897" cy="830997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Color: Value of Loss L(</a:t>
            </a:r>
            <a:r>
              <a:rPr lang="en-US" altLang="zh-TW" sz="2400" kern="0" dirty="0" err="1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w,b</a:t>
            </a: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)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649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 animBg="1"/>
      <p:bldP spid="28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9D193E1-6F34-4858-A690-AB256F8A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3: Gradient Descent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43353E5-6153-4DBF-A407-063FA1F5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线性函数不存在局部最优值</a:t>
            </a:r>
            <a:endParaRPr lang="en-US" altLang="zh-CN" dirty="0"/>
          </a:p>
          <a:p>
            <a:pPr lvl="1"/>
            <a:r>
              <a:rPr lang="en-US" altLang="zh-CN" dirty="0"/>
              <a:t>Loss function </a:t>
            </a:r>
            <a:r>
              <a:rPr lang="zh-CN" altLang="en-US" dirty="0"/>
              <a:t>是一个凸函数</a:t>
            </a:r>
          </a:p>
        </p:txBody>
      </p:sp>
      <p:grpSp>
        <p:nvGrpSpPr>
          <p:cNvPr id="5" name="群組 16">
            <a:extLst>
              <a:ext uri="{FF2B5EF4-FFF2-40B4-BE49-F238E27FC236}">
                <a16:creationId xmlns:a16="http://schemas.microsoft.com/office/drawing/2014/main" xmlns="" id="{DF5868F1-CE0B-4CED-BFD7-9678BAA15910}"/>
              </a:ext>
            </a:extLst>
          </p:cNvPr>
          <p:cNvGrpSpPr/>
          <p:nvPr/>
        </p:nvGrpSpPr>
        <p:grpSpPr>
          <a:xfrm>
            <a:off x="2679394" y="2721660"/>
            <a:ext cx="3828947" cy="2987766"/>
            <a:chOff x="114404" y="2251401"/>
            <a:chExt cx="5773763" cy="4505325"/>
          </a:xfrm>
        </p:grpSpPr>
        <p:pic>
          <p:nvPicPr>
            <p:cNvPr id="6" name="圖片 3">
              <a:extLst>
                <a:ext uri="{FF2B5EF4-FFF2-40B4-BE49-F238E27FC236}">
                  <a16:creationId xmlns:a16="http://schemas.microsoft.com/office/drawing/2014/main" xmlns="" id="{D16A0D8E-6329-4E7D-9937-CC2003239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192" y="2251401"/>
              <a:ext cx="5514975" cy="45053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4">
                  <a:extLst>
                    <a:ext uri="{FF2B5EF4-FFF2-40B4-BE49-F238E27FC236}">
                      <a16:creationId xmlns:a16="http://schemas.microsoft.com/office/drawing/2014/main" xmlns="" id="{91B520F8-5CB5-4075-B91F-E385DBF71286}"/>
                    </a:ext>
                  </a:extLst>
                </p:cNvPr>
                <p:cNvSpPr txBox="1"/>
                <p:nvPr/>
              </p:nvSpPr>
              <p:spPr>
                <a:xfrm>
                  <a:off x="114404" y="4073176"/>
                  <a:ext cx="2798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TW" altLang="en-US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04" y="4073176"/>
                  <a:ext cx="279885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30000" b="-425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5">
                  <a:extLst>
                    <a:ext uri="{FF2B5EF4-FFF2-40B4-BE49-F238E27FC236}">
                      <a16:creationId xmlns:a16="http://schemas.microsoft.com/office/drawing/2014/main" xmlns="" id="{9A750372-6179-4BF9-A48B-D1FE28E1D26F}"/>
                    </a:ext>
                  </a:extLst>
                </p:cNvPr>
                <p:cNvSpPr txBox="1"/>
                <p:nvPr/>
              </p:nvSpPr>
              <p:spPr>
                <a:xfrm>
                  <a:off x="1200863" y="6035957"/>
                  <a:ext cx="49321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863" y="6035957"/>
                  <a:ext cx="493212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9259" r="-5556" b="-1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6">
                  <a:extLst>
                    <a:ext uri="{FF2B5EF4-FFF2-40B4-BE49-F238E27FC236}">
                      <a16:creationId xmlns:a16="http://schemas.microsoft.com/office/drawing/2014/main" xmlns="" id="{56D4D4B0-D35E-48E5-9B10-6B0581425E48}"/>
                    </a:ext>
                  </a:extLst>
                </p:cNvPr>
                <p:cNvSpPr txBox="1"/>
                <p:nvPr/>
              </p:nvSpPr>
              <p:spPr>
                <a:xfrm>
                  <a:off x="4321258" y="6176963"/>
                  <a:ext cx="5014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1258" y="6176963"/>
                  <a:ext cx="501484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9259" r="-5556" b="-1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橢圓 7">
              <a:extLst>
                <a:ext uri="{FF2B5EF4-FFF2-40B4-BE49-F238E27FC236}">
                  <a16:creationId xmlns:a16="http://schemas.microsoft.com/office/drawing/2014/main" xmlns="" id="{11D35ACA-5BBA-4B6E-B50D-285E3BA5B13E}"/>
                </a:ext>
              </a:extLst>
            </p:cNvPr>
            <p:cNvSpPr/>
            <p:nvPr/>
          </p:nvSpPr>
          <p:spPr>
            <a:xfrm>
              <a:off x="2365886" y="3390296"/>
              <a:ext cx="171366" cy="171366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TW" altLang="en-US" kern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cxnSp>
          <p:nvCxnSpPr>
            <p:cNvPr id="11" name="直線單箭頭接點 8">
              <a:extLst>
                <a:ext uri="{FF2B5EF4-FFF2-40B4-BE49-F238E27FC236}">
                  <a16:creationId xmlns:a16="http://schemas.microsoft.com/office/drawing/2014/main" xmlns="" id="{B05C971F-C888-4B25-B32C-54B90E9A9A7D}"/>
                </a:ext>
              </a:extLst>
            </p:cNvPr>
            <p:cNvCxnSpPr/>
            <p:nvPr/>
          </p:nvCxnSpPr>
          <p:spPr>
            <a:xfrm flipH="1">
              <a:off x="4070548" y="4332706"/>
              <a:ext cx="123496" cy="310887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線單箭頭接點 9">
              <a:extLst>
                <a:ext uri="{FF2B5EF4-FFF2-40B4-BE49-F238E27FC236}">
                  <a16:creationId xmlns:a16="http://schemas.microsoft.com/office/drawing/2014/main" xmlns="" id="{E99AC3ED-7182-4F61-8AFB-5261A72A9D09}"/>
                </a:ext>
              </a:extLst>
            </p:cNvPr>
            <p:cNvCxnSpPr/>
            <p:nvPr/>
          </p:nvCxnSpPr>
          <p:spPr>
            <a:xfrm>
              <a:off x="2457119" y="4001294"/>
              <a:ext cx="40066" cy="28732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線單箭頭接點 10">
              <a:extLst>
                <a:ext uri="{FF2B5EF4-FFF2-40B4-BE49-F238E27FC236}">
                  <a16:creationId xmlns:a16="http://schemas.microsoft.com/office/drawing/2014/main" xmlns="" id="{716A22DB-2D2C-4D6D-A01E-06BFD7155458}"/>
                </a:ext>
              </a:extLst>
            </p:cNvPr>
            <p:cNvCxnSpPr/>
            <p:nvPr/>
          </p:nvCxnSpPr>
          <p:spPr>
            <a:xfrm>
              <a:off x="2478009" y="4293789"/>
              <a:ext cx="37251" cy="254361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" name="直線單箭頭接點 11">
              <a:extLst>
                <a:ext uri="{FF2B5EF4-FFF2-40B4-BE49-F238E27FC236}">
                  <a16:creationId xmlns:a16="http://schemas.microsoft.com/office/drawing/2014/main" xmlns="" id="{133C65CB-9B3D-4249-8136-C2F0E1D4FC61}"/>
                </a:ext>
              </a:extLst>
            </p:cNvPr>
            <p:cNvCxnSpPr/>
            <p:nvPr/>
          </p:nvCxnSpPr>
          <p:spPr>
            <a:xfrm>
              <a:off x="2515260" y="4548150"/>
              <a:ext cx="68788" cy="271782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" name="橢圓 12">
              <a:extLst>
                <a:ext uri="{FF2B5EF4-FFF2-40B4-BE49-F238E27FC236}">
                  <a16:creationId xmlns:a16="http://schemas.microsoft.com/office/drawing/2014/main" xmlns="" id="{BF07734C-4BDA-4CF3-8424-0C69B89E1044}"/>
                </a:ext>
              </a:extLst>
            </p:cNvPr>
            <p:cNvSpPr/>
            <p:nvPr/>
          </p:nvSpPr>
          <p:spPr>
            <a:xfrm>
              <a:off x="4108671" y="4202936"/>
              <a:ext cx="171366" cy="171366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TW" altLang="en-US" kern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cxnSp>
          <p:nvCxnSpPr>
            <p:cNvPr id="16" name="直線單箭頭接點 13">
              <a:extLst>
                <a:ext uri="{FF2B5EF4-FFF2-40B4-BE49-F238E27FC236}">
                  <a16:creationId xmlns:a16="http://schemas.microsoft.com/office/drawing/2014/main" xmlns="" id="{ECE4B64F-E495-411B-8534-64E0398BDA91}"/>
                </a:ext>
              </a:extLst>
            </p:cNvPr>
            <p:cNvCxnSpPr/>
            <p:nvPr/>
          </p:nvCxnSpPr>
          <p:spPr>
            <a:xfrm>
              <a:off x="2436981" y="3514068"/>
              <a:ext cx="0" cy="487226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直線單箭頭接點 14">
              <a:extLst>
                <a:ext uri="{FF2B5EF4-FFF2-40B4-BE49-F238E27FC236}">
                  <a16:creationId xmlns:a16="http://schemas.microsoft.com/office/drawing/2014/main" xmlns="" id="{5B1AD165-77CC-4810-B939-C898998902C2}"/>
                </a:ext>
              </a:extLst>
            </p:cNvPr>
            <p:cNvCxnSpPr/>
            <p:nvPr/>
          </p:nvCxnSpPr>
          <p:spPr>
            <a:xfrm flipH="1">
              <a:off x="3967720" y="4657575"/>
              <a:ext cx="102828" cy="174612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" name="直線單箭頭接點 15">
              <a:extLst>
                <a:ext uri="{FF2B5EF4-FFF2-40B4-BE49-F238E27FC236}">
                  <a16:creationId xmlns:a16="http://schemas.microsoft.com/office/drawing/2014/main" xmlns="" id="{BDDB80B4-E9AE-46FE-B234-14979F6F6AE0}"/>
                </a:ext>
              </a:extLst>
            </p:cNvPr>
            <p:cNvCxnSpPr/>
            <p:nvPr/>
          </p:nvCxnSpPr>
          <p:spPr>
            <a:xfrm flipH="1">
              <a:off x="3881445" y="4815940"/>
              <a:ext cx="102828" cy="174612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9" name="文字方塊 30">
            <a:extLst>
              <a:ext uri="{FF2B5EF4-FFF2-40B4-BE49-F238E27FC236}">
                <a16:creationId xmlns:a16="http://schemas.microsoft.com/office/drawing/2014/main" xmlns="" id="{6DA2D196-38FE-4756-A756-445BED3E6A5A}"/>
              </a:ext>
            </a:extLst>
          </p:cNvPr>
          <p:cNvSpPr txBox="1"/>
          <p:nvPr/>
        </p:nvSpPr>
        <p:spPr>
          <a:xfrm>
            <a:off x="3214824" y="5637631"/>
            <a:ext cx="3350240" cy="523220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Stuck at local minima</a:t>
            </a:r>
            <a:endParaRPr lang="zh-TW" altLang="en-US" sz="28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56281920-21CF-4F87-BC30-154C503E2D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7854" y="3429000"/>
            <a:ext cx="3495238" cy="2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6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9D193E1-6F34-4858-A690-AB256F8A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xmlns="" id="{1F607D91-A8BE-47C7-B821-A66A65B82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xmlns="" id="{16767458-8CCD-4E6C-BB21-B97A9542DC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52650" y="1825625"/>
                <a:ext cx="78867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zh-TW" dirty="0">
                    <a:solidFill>
                      <a:sysClr val="windowText" lastClr="00000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Formulation of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TW" altLang="en-US" dirty="0">
                    <a:solidFill>
                      <a:sysClr val="windowText" lastClr="00000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zh-TW" altLang="en-US" dirty="0">
                  <a:solidFill>
                    <a:sysClr val="windowText" lastClr="00000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>
                  <a:defRPr/>
                </a:pPr>
                <a:endParaRPr lang="zh-TW" altLang="en-US" dirty="0">
                  <a:solidFill>
                    <a:sysClr val="windowText" lastClr="00000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16767458-8CCD-4E6C-BB21-B97A9542D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0" y="1825625"/>
                <a:ext cx="7886700" cy="4351338"/>
              </a:xfrm>
              <a:prstGeom prst="rect">
                <a:avLst/>
              </a:prstGeom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xmlns="" id="{DD7C5B70-862C-462C-9BBE-ABC52547A8DB}"/>
                  </a:ext>
                </a:extLst>
              </p:cNvPr>
              <p:cNvSpPr/>
              <p:nvPr/>
            </p:nvSpPr>
            <p:spPr>
              <a:xfrm>
                <a:off x="3363933" y="2561458"/>
                <a:ext cx="4963667" cy="1130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𝑐𝑝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D7C5B70-862C-462C-9BBE-ABC52547A8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33" y="2561458"/>
                <a:ext cx="4963667" cy="1130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id="{461F3EB9-2362-448B-A89F-59554FC56436}"/>
                  </a:ext>
                </a:extLst>
              </p:cNvPr>
              <p:cNvSpPr/>
              <p:nvPr/>
            </p:nvSpPr>
            <p:spPr>
              <a:xfrm>
                <a:off x="3332322" y="4057288"/>
                <a:ext cx="1106329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1F3EB9-2362-448B-A89F-59554FC56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322" y="4057288"/>
                <a:ext cx="1106329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42C03B6C-0AAD-401C-A5A8-079C34D0E129}"/>
                  </a:ext>
                </a:extLst>
              </p:cNvPr>
              <p:cNvSpPr/>
              <p:nvPr/>
            </p:nvSpPr>
            <p:spPr>
              <a:xfrm>
                <a:off x="3363932" y="5439917"/>
                <a:ext cx="1043106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2C03B6C-0AAD-401C-A5A8-079C34D0E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32" y="5439917"/>
                <a:ext cx="1043106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id="{DEFBC469-318D-4FF9-AB8C-4B31EE20BEC6}"/>
                  </a:ext>
                </a:extLst>
              </p:cNvPr>
              <p:cNvSpPr/>
              <p:nvPr/>
            </p:nvSpPr>
            <p:spPr>
              <a:xfrm>
                <a:off x="4265781" y="3887985"/>
                <a:ext cx="4680832" cy="1130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𝑐𝑝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𝑐𝑝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FBC469-318D-4FF9-AB8C-4B31EE20B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781" y="3887985"/>
                <a:ext cx="4680832" cy="11306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橢圓 4">
            <a:extLst>
              <a:ext uri="{FF2B5EF4-FFF2-40B4-BE49-F238E27FC236}">
                <a16:creationId xmlns:a16="http://schemas.microsoft.com/office/drawing/2014/main" xmlns="" id="{266868C9-0C17-47EE-88D8-72D1024620A3}"/>
              </a:ext>
            </a:extLst>
          </p:cNvPr>
          <p:cNvSpPr/>
          <p:nvPr/>
        </p:nvSpPr>
        <p:spPr>
          <a:xfrm>
            <a:off x="7894321" y="2729636"/>
            <a:ext cx="402799" cy="33524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手繪多邊形: 圖案 5">
            <a:extLst>
              <a:ext uri="{FF2B5EF4-FFF2-40B4-BE49-F238E27FC236}">
                <a16:creationId xmlns:a16="http://schemas.microsoft.com/office/drawing/2014/main" xmlns="" id="{B2A74EC4-D404-4FC8-A40C-32A65567D3F8}"/>
              </a:ext>
            </a:extLst>
          </p:cNvPr>
          <p:cNvSpPr/>
          <p:nvPr/>
        </p:nvSpPr>
        <p:spPr>
          <a:xfrm>
            <a:off x="5303520" y="2661022"/>
            <a:ext cx="2621280" cy="341258"/>
          </a:xfrm>
          <a:custGeom>
            <a:avLst/>
            <a:gdLst>
              <a:gd name="connsiteX0" fmla="*/ 2621280 w 2621280"/>
              <a:gd name="connsiteY0" fmla="*/ 158378 h 341258"/>
              <a:gd name="connsiteX1" fmla="*/ 1767840 w 2621280"/>
              <a:gd name="connsiteY1" fmla="*/ 5978 h 341258"/>
              <a:gd name="connsiteX2" fmla="*/ 0 w 2621280"/>
              <a:gd name="connsiteY2" fmla="*/ 341258 h 34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1280" h="341258">
                <a:moveTo>
                  <a:pt x="2621280" y="158378"/>
                </a:moveTo>
                <a:cubicBezTo>
                  <a:pt x="2413000" y="66938"/>
                  <a:pt x="2204720" y="-24502"/>
                  <a:pt x="1767840" y="5978"/>
                </a:cubicBezTo>
                <a:cubicBezTo>
                  <a:pt x="1330960" y="36458"/>
                  <a:pt x="665480" y="188858"/>
                  <a:pt x="0" y="341258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2" name="直線接點 13">
            <a:extLst>
              <a:ext uri="{FF2B5EF4-FFF2-40B4-BE49-F238E27FC236}">
                <a16:creationId xmlns:a16="http://schemas.microsoft.com/office/drawing/2014/main" xmlns="" id="{760A6A2A-0B36-4C05-9F06-0E106D325D84}"/>
              </a:ext>
            </a:extLst>
          </p:cNvPr>
          <p:cNvCxnSpPr/>
          <p:nvPr/>
        </p:nvCxnSpPr>
        <p:spPr>
          <a:xfrm>
            <a:off x="6812280" y="3383280"/>
            <a:ext cx="1021080" cy="0"/>
          </a:xfrm>
          <a:prstGeom prst="line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3293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9D193E1-6F34-4858-A690-AB256F8A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CN" alt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xmlns="" id="{6D8CE0EF-9326-4207-AF09-525330535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xmlns="" id="{DC0F23D3-D7CE-4FB3-BF66-3270A496E8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52650" y="1825625"/>
                <a:ext cx="78867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zh-TW" dirty="0">
                    <a:solidFill>
                      <a:sysClr val="windowText" lastClr="00000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Formulation of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TW" altLang="en-US" dirty="0">
                    <a:solidFill>
                      <a:sysClr val="windowText" lastClr="00000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zh-TW" altLang="en-US" dirty="0">
                  <a:solidFill>
                    <a:sysClr val="windowText" lastClr="00000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>
                  <a:defRPr/>
                </a:pPr>
                <a:endParaRPr lang="zh-TW" altLang="en-US" dirty="0">
                  <a:solidFill>
                    <a:sysClr val="windowText" lastClr="00000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DC0F23D3-D7CE-4FB3-BF66-3270A496E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0" y="1825625"/>
                <a:ext cx="7886700" cy="4351338"/>
              </a:xfrm>
              <a:prstGeom prst="rect">
                <a:avLst/>
              </a:prstGeom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xmlns="" id="{D0916737-CA74-44EE-8F3F-98CC248751B7}"/>
                  </a:ext>
                </a:extLst>
              </p:cNvPr>
              <p:cNvSpPr/>
              <p:nvPr/>
            </p:nvSpPr>
            <p:spPr>
              <a:xfrm>
                <a:off x="3363933" y="2561458"/>
                <a:ext cx="4963667" cy="1130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𝑐𝑝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0916737-CA74-44EE-8F3F-98CC248751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33" y="2561458"/>
                <a:ext cx="4963667" cy="1130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id="{D41B7302-1473-4E29-AA5C-094BC1750022}"/>
                  </a:ext>
                </a:extLst>
              </p:cNvPr>
              <p:cNvSpPr/>
              <p:nvPr/>
            </p:nvSpPr>
            <p:spPr>
              <a:xfrm>
                <a:off x="3332322" y="4057288"/>
                <a:ext cx="1106329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41B7302-1473-4E29-AA5C-094BC1750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322" y="4057288"/>
                <a:ext cx="1106329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4280C2E4-DAD0-4406-9212-2D02A8807E23}"/>
                  </a:ext>
                </a:extLst>
              </p:cNvPr>
              <p:cNvSpPr/>
              <p:nvPr/>
            </p:nvSpPr>
            <p:spPr>
              <a:xfrm>
                <a:off x="3363932" y="5439917"/>
                <a:ext cx="1043106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280C2E4-DAD0-4406-9212-2D02A8807E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32" y="5439917"/>
                <a:ext cx="1043106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id="{3BAA054C-D7C6-4BF0-82D0-DA4E562C645A}"/>
                  </a:ext>
                </a:extLst>
              </p:cNvPr>
              <p:cNvSpPr/>
              <p:nvPr/>
            </p:nvSpPr>
            <p:spPr>
              <a:xfrm>
                <a:off x="4265781" y="3887985"/>
                <a:ext cx="4680832" cy="1130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𝑐𝑝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𝑐𝑝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BAA054C-D7C6-4BF0-82D0-DA4E562C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781" y="3887985"/>
                <a:ext cx="4680832" cy="11306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E2A092B5-938C-4503-81E1-6FAEA8E2D2A1}"/>
                  </a:ext>
                </a:extLst>
              </p:cNvPr>
              <p:cNvSpPr/>
              <p:nvPr/>
            </p:nvSpPr>
            <p:spPr>
              <a:xfrm>
                <a:off x="4265782" y="5317944"/>
                <a:ext cx="4398833" cy="1130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𝑐𝑝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2A092B5-938C-4503-81E1-6FAEA8E2D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782" y="5317944"/>
                <a:ext cx="4398833" cy="11306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橢圓 10">
            <a:extLst>
              <a:ext uri="{FF2B5EF4-FFF2-40B4-BE49-F238E27FC236}">
                <a16:creationId xmlns:a16="http://schemas.microsoft.com/office/drawing/2014/main" xmlns="" id="{A30F0625-05C7-4B68-A086-EE0BD76E7073}"/>
              </a:ext>
            </a:extLst>
          </p:cNvPr>
          <p:cNvSpPr/>
          <p:nvPr/>
        </p:nvSpPr>
        <p:spPr>
          <a:xfrm>
            <a:off x="7894321" y="2729636"/>
            <a:ext cx="402799" cy="33524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手繪多邊形: 圖案 11">
            <a:extLst>
              <a:ext uri="{FF2B5EF4-FFF2-40B4-BE49-F238E27FC236}">
                <a16:creationId xmlns:a16="http://schemas.microsoft.com/office/drawing/2014/main" xmlns="" id="{2F3C5554-B3AB-423B-8125-51E8E278F990}"/>
              </a:ext>
            </a:extLst>
          </p:cNvPr>
          <p:cNvSpPr/>
          <p:nvPr/>
        </p:nvSpPr>
        <p:spPr>
          <a:xfrm>
            <a:off x="5303520" y="2661022"/>
            <a:ext cx="2621280" cy="341258"/>
          </a:xfrm>
          <a:custGeom>
            <a:avLst/>
            <a:gdLst>
              <a:gd name="connsiteX0" fmla="*/ 2621280 w 2621280"/>
              <a:gd name="connsiteY0" fmla="*/ 158378 h 341258"/>
              <a:gd name="connsiteX1" fmla="*/ 1767840 w 2621280"/>
              <a:gd name="connsiteY1" fmla="*/ 5978 h 341258"/>
              <a:gd name="connsiteX2" fmla="*/ 0 w 2621280"/>
              <a:gd name="connsiteY2" fmla="*/ 341258 h 34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1280" h="341258">
                <a:moveTo>
                  <a:pt x="2621280" y="158378"/>
                </a:moveTo>
                <a:cubicBezTo>
                  <a:pt x="2413000" y="66938"/>
                  <a:pt x="2204720" y="-24502"/>
                  <a:pt x="1767840" y="5978"/>
                </a:cubicBezTo>
                <a:cubicBezTo>
                  <a:pt x="1330960" y="36458"/>
                  <a:pt x="665480" y="188858"/>
                  <a:pt x="0" y="341258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2" name="直線接點 12">
            <a:extLst>
              <a:ext uri="{FF2B5EF4-FFF2-40B4-BE49-F238E27FC236}">
                <a16:creationId xmlns:a16="http://schemas.microsoft.com/office/drawing/2014/main" xmlns="" id="{6BEDC8E7-7DF9-4A4B-99E3-A45851F16B18}"/>
              </a:ext>
            </a:extLst>
          </p:cNvPr>
          <p:cNvCxnSpPr/>
          <p:nvPr/>
        </p:nvCxnSpPr>
        <p:spPr>
          <a:xfrm>
            <a:off x="6263640" y="3398520"/>
            <a:ext cx="304800" cy="0"/>
          </a:xfrm>
          <a:prstGeom prst="line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57718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9D193E1-6F34-4858-A690-AB256F8A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结果如何？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xmlns="" id="{EA586CDF-DE6B-4A1B-9767-81C29A606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xmlns="" id="{E8D65B13-91B9-4BB4-93AA-EBB4E428738A}"/>
                  </a:ext>
                </a:extLst>
              </p:cNvPr>
              <p:cNvSpPr txBox="1"/>
              <p:nvPr/>
            </p:nvSpPr>
            <p:spPr>
              <a:xfrm>
                <a:off x="2000546" y="2152354"/>
                <a:ext cx="2150246" cy="523220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TW" sz="28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y = b + w </a:t>
                </a:r>
                <a14:m>
                  <m:oMath xmlns:m="http://schemas.openxmlformats.org/officeDocument/2006/math">
                    <m:r>
                      <a:rPr lang="en-US" altLang="zh-TW" sz="28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8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sz="2800" kern="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x</a:t>
                </a:r>
                <a:r>
                  <a:rPr lang="en-US" altLang="zh-TW" sz="2800" kern="0" baseline="-250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cp</a:t>
                </a:r>
                <a:endParaRPr lang="zh-TW" altLang="en-US" sz="2800" kern="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8D65B13-91B9-4BB4-93AA-EBB4E4287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546" y="2152354"/>
                <a:ext cx="2150246" cy="523220"/>
              </a:xfrm>
              <a:prstGeom prst="rect">
                <a:avLst/>
              </a:prstGeom>
              <a:blipFill>
                <a:blip r:embed="rId2"/>
                <a:stretch>
                  <a:fillRect l="-4520" t="-10345" r="-847" b="-31034"/>
                </a:stretch>
              </a:blip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69455F96-BA60-47E3-BB0D-9B45C5D12CB9}"/>
              </a:ext>
            </a:extLst>
          </p:cNvPr>
          <p:cNvSpPr txBox="1"/>
          <p:nvPr/>
        </p:nvSpPr>
        <p:spPr>
          <a:xfrm>
            <a:off x="1985610" y="2823068"/>
            <a:ext cx="170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 = -188.4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8F6C20A0-2633-4969-B134-638717256818}"/>
              </a:ext>
            </a:extLst>
          </p:cNvPr>
          <p:cNvSpPr txBox="1"/>
          <p:nvPr/>
        </p:nvSpPr>
        <p:spPr>
          <a:xfrm>
            <a:off x="1967772" y="3402083"/>
            <a:ext cx="154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 = 2.7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1EC1B8FF-57C1-4F4A-9813-D3C1B851735E}"/>
              </a:ext>
            </a:extLst>
          </p:cNvPr>
          <p:cNvSpPr txBox="1"/>
          <p:nvPr/>
        </p:nvSpPr>
        <p:spPr>
          <a:xfrm>
            <a:off x="1908857" y="3944065"/>
            <a:ext cx="1785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平均误差（训练数据）</a:t>
            </a:r>
            <a:endParaRPr lang="en-US" altLang="zh-TW" sz="2400" b="1" dirty="0">
              <a:solidFill>
                <a:srgbClr val="0070C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53AB8704-C766-48AA-BC3D-E7F5A7785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702" y="2281959"/>
            <a:ext cx="6288495" cy="423353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C209F192-437B-4ABE-95B3-9694C95EFFF7}"/>
              </a:ext>
            </a:extLst>
          </p:cNvPr>
          <p:cNvSpPr txBox="1"/>
          <p:nvPr/>
        </p:nvSpPr>
        <p:spPr>
          <a:xfrm>
            <a:off x="6096000" y="1931990"/>
            <a:ext cx="292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Training Data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xmlns="" id="{75AD0374-6D07-4755-B25B-30F88427507D}"/>
                  </a:ext>
                </a:extLst>
              </p:cNvPr>
              <p:cNvSpPr txBox="1"/>
              <p:nvPr/>
            </p:nvSpPr>
            <p:spPr>
              <a:xfrm>
                <a:off x="9183189" y="2695036"/>
                <a:ext cx="3736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5AD0374-6D07-4755-B25B-30F884275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189" y="2695036"/>
                <a:ext cx="373692" cy="369332"/>
              </a:xfrm>
              <a:prstGeom prst="rect">
                <a:avLst/>
              </a:prstGeom>
              <a:blipFill>
                <a:blip r:embed="rId4"/>
                <a:stretch>
                  <a:fillRect l="-9677" r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xmlns="" id="{63FC7FB3-EAB3-4C0A-A7E3-DA91300961DB}"/>
                  </a:ext>
                </a:extLst>
              </p:cNvPr>
              <p:cNvSpPr txBox="1"/>
              <p:nvPr/>
            </p:nvSpPr>
            <p:spPr>
              <a:xfrm>
                <a:off x="7662921" y="4339073"/>
                <a:ext cx="3802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3FC7FB3-EAB3-4C0A-A7E3-DA9130096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21" y="4339073"/>
                <a:ext cx="380297" cy="369332"/>
              </a:xfrm>
              <a:prstGeom prst="rect">
                <a:avLst/>
              </a:prstGeom>
              <a:blipFill>
                <a:blip r:embed="rId5"/>
                <a:stretch>
                  <a:fillRect l="-9677" r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2">
            <a:extLst>
              <a:ext uri="{FF2B5EF4-FFF2-40B4-BE49-F238E27FC236}">
                <a16:creationId xmlns:a16="http://schemas.microsoft.com/office/drawing/2014/main" xmlns="" id="{46D3F8A3-4203-4CD9-A490-4B4335DA77C9}"/>
              </a:ext>
            </a:extLst>
          </p:cNvPr>
          <p:cNvCxnSpPr/>
          <p:nvPr/>
        </p:nvCxnSpPr>
        <p:spPr>
          <a:xfrm>
            <a:off x="9591675" y="2715528"/>
            <a:ext cx="0" cy="261610"/>
          </a:xfrm>
          <a:prstGeom prst="line">
            <a:avLst/>
          </a:prstGeom>
          <a:noFill/>
          <a:ln w="38100" cap="flat" cmpd="sng" algn="ctr">
            <a:solidFill>
              <a:srgbClr val="92D050"/>
            </a:solidFill>
            <a:prstDash val="solid"/>
            <a:miter lim="800000"/>
          </a:ln>
          <a:effectLst/>
        </p:spPr>
      </p:cxnSp>
      <p:cxnSp>
        <p:nvCxnSpPr>
          <p:cNvPr id="13" name="直線接點 13">
            <a:extLst>
              <a:ext uri="{FF2B5EF4-FFF2-40B4-BE49-F238E27FC236}">
                <a16:creationId xmlns:a16="http://schemas.microsoft.com/office/drawing/2014/main" xmlns="" id="{0D1EBD6C-3E99-41ED-A307-67250C5CCB96}"/>
              </a:ext>
            </a:extLst>
          </p:cNvPr>
          <p:cNvCxnSpPr/>
          <p:nvPr/>
        </p:nvCxnSpPr>
        <p:spPr>
          <a:xfrm>
            <a:off x="7593330" y="4464090"/>
            <a:ext cx="0" cy="119301"/>
          </a:xfrm>
          <a:prstGeom prst="line">
            <a:avLst/>
          </a:prstGeom>
          <a:noFill/>
          <a:ln w="38100" cap="flat" cmpd="sng" algn="ctr">
            <a:solidFill>
              <a:srgbClr val="92D050"/>
            </a:solidFill>
            <a:prstDash val="solid"/>
            <a:miter lim="800000"/>
          </a:ln>
          <a:effectLst/>
        </p:spPr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30305913-7746-4A24-8627-DF9A95C19DA1}"/>
              </a:ext>
            </a:extLst>
          </p:cNvPr>
          <p:cNvSpPr/>
          <p:nvPr/>
        </p:nvSpPr>
        <p:spPr>
          <a:xfrm>
            <a:off x="3584605" y="5239883"/>
            <a:ext cx="1019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= 31.9 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xmlns="" id="{A981EB9D-FF68-47B6-8AA8-5817759F676E}"/>
                  </a:ext>
                </a:extLst>
              </p:cNvPr>
              <p:cNvSpPr/>
              <p:nvPr/>
            </p:nvSpPr>
            <p:spPr>
              <a:xfrm>
                <a:off x="1908857" y="4852631"/>
                <a:ext cx="1785040" cy="1130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981EB9D-FF68-47B6-8AA8-5817759F6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857" y="4852631"/>
                <a:ext cx="1785040" cy="11306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9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9" grpId="0"/>
      <p:bldP spid="10" grpId="0"/>
      <p:bldP spid="11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5DADAAD-D3B9-41E3-B153-14D12D81D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33CA3C9-B49F-47DF-84DB-82AA30EDE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xmlns="" id="{A63B000D-CC7B-404F-AD38-654AA3BF5B92}"/>
                  </a:ext>
                </a:extLst>
              </p:cNvPr>
              <p:cNvSpPr txBox="1"/>
              <p:nvPr/>
            </p:nvSpPr>
            <p:spPr>
              <a:xfrm>
                <a:off x="2000546" y="2152354"/>
                <a:ext cx="2150246" cy="523220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TW" sz="28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y = b + w </a:t>
                </a:r>
                <a14:m>
                  <m:oMath xmlns:m="http://schemas.openxmlformats.org/officeDocument/2006/math">
                    <m:r>
                      <a:rPr lang="en-US" altLang="zh-TW" sz="28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8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sz="2800" kern="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x</a:t>
                </a:r>
                <a:r>
                  <a:rPr lang="en-US" altLang="zh-TW" sz="2800" kern="0" baseline="-250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cp</a:t>
                </a:r>
                <a:endParaRPr lang="zh-TW" altLang="en-US" sz="2800" kern="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63B000D-CC7B-404F-AD38-654AA3BF5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546" y="2152354"/>
                <a:ext cx="2150246" cy="523220"/>
              </a:xfrm>
              <a:prstGeom prst="rect">
                <a:avLst/>
              </a:prstGeom>
              <a:blipFill>
                <a:blip r:embed="rId2"/>
                <a:stretch>
                  <a:fillRect l="-4520" t="-10345" r="-847" b="-31034"/>
                </a:stretch>
              </a:blip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02EA0AEA-D5F8-48EC-AFB1-CD6331A02390}"/>
              </a:ext>
            </a:extLst>
          </p:cNvPr>
          <p:cNvSpPr txBox="1"/>
          <p:nvPr/>
        </p:nvSpPr>
        <p:spPr>
          <a:xfrm>
            <a:off x="1985610" y="2823068"/>
            <a:ext cx="170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 = -188.4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FBFB14C5-F2EF-47B8-A61B-ED17DC0AE82F}"/>
              </a:ext>
            </a:extLst>
          </p:cNvPr>
          <p:cNvSpPr txBox="1"/>
          <p:nvPr/>
        </p:nvSpPr>
        <p:spPr>
          <a:xfrm>
            <a:off x="1967772" y="3402083"/>
            <a:ext cx="154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 = 2.7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43C772D0-C200-422B-A20F-FE57FDC45768}"/>
              </a:ext>
            </a:extLst>
          </p:cNvPr>
          <p:cNvSpPr txBox="1"/>
          <p:nvPr/>
        </p:nvSpPr>
        <p:spPr>
          <a:xfrm>
            <a:off x="1908857" y="3928825"/>
            <a:ext cx="2324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平均误差</a:t>
            </a:r>
            <a:endParaRPr lang="en-US" altLang="zh-CN" sz="2400" b="1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（测试数据）</a:t>
            </a:r>
            <a:endParaRPr lang="en-US" altLang="zh-TW" sz="2400" b="1" dirty="0">
              <a:solidFill>
                <a:srgbClr val="0070C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721702D0-80CA-40DE-9425-04965A26FC75}"/>
              </a:ext>
            </a:extLst>
          </p:cNvPr>
          <p:cNvSpPr/>
          <p:nvPr/>
        </p:nvSpPr>
        <p:spPr>
          <a:xfrm>
            <a:off x="3514636" y="5199489"/>
            <a:ext cx="1019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= 35.0 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85240386-79B2-46CF-9025-66427054DDE7}"/>
                  </a:ext>
                </a:extLst>
              </p:cNvPr>
              <p:cNvSpPr/>
              <p:nvPr/>
            </p:nvSpPr>
            <p:spPr>
              <a:xfrm>
                <a:off x="1908857" y="4837391"/>
                <a:ext cx="1785040" cy="1130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5240386-79B2-46CF-9025-66427054D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857" y="4837391"/>
                <a:ext cx="1785040" cy="1130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15">
            <a:extLst>
              <a:ext uri="{FF2B5EF4-FFF2-40B4-BE49-F238E27FC236}">
                <a16:creationId xmlns:a16="http://schemas.microsoft.com/office/drawing/2014/main" xmlns="" id="{8011FB72-AF61-4A73-A9A5-D05550910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290" y="2295180"/>
            <a:ext cx="6443575" cy="4337934"/>
          </a:xfrm>
          <a:prstGeom prst="rect">
            <a:avLst/>
          </a:prstGeom>
        </p:spPr>
      </p:pic>
      <p:sp>
        <p:nvSpPr>
          <p:cNvPr id="11" name="文字方塊 11">
            <a:extLst>
              <a:ext uri="{FF2B5EF4-FFF2-40B4-BE49-F238E27FC236}">
                <a16:creationId xmlns:a16="http://schemas.microsoft.com/office/drawing/2014/main" xmlns="" id="{8ECAEE63-9332-4A54-B6AD-AE783FEEDA82}"/>
              </a:ext>
            </a:extLst>
          </p:cNvPr>
          <p:cNvSpPr txBox="1"/>
          <p:nvPr/>
        </p:nvSpPr>
        <p:spPr>
          <a:xfrm>
            <a:off x="5209448" y="1952300"/>
            <a:ext cx="5106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Another 10 </a:t>
            </a:r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pokemons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as testing data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文字方塊 18">
            <a:extLst>
              <a:ext uri="{FF2B5EF4-FFF2-40B4-BE49-F238E27FC236}">
                <a16:creationId xmlns:a16="http://schemas.microsoft.com/office/drawing/2014/main" xmlns="" id="{21685B0D-95F5-4DFB-A312-7A8FDAE8824A}"/>
              </a:ext>
            </a:extLst>
          </p:cNvPr>
          <p:cNvSpPr txBox="1"/>
          <p:nvPr/>
        </p:nvSpPr>
        <p:spPr>
          <a:xfrm>
            <a:off x="5511789" y="2971197"/>
            <a:ext cx="2186325" cy="95410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800" b="1" kern="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如何做的更好呢？</a:t>
            </a:r>
            <a:endParaRPr lang="zh-TW" altLang="en-US" sz="2800" b="1" kern="0" dirty="0">
              <a:solidFill>
                <a:prstClr val="black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3" name="文字方塊 19">
            <a:extLst>
              <a:ext uri="{FF2B5EF4-FFF2-40B4-BE49-F238E27FC236}">
                <a16:creationId xmlns:a16="http://schemas.microsoft.com/office/drawing/2014/main" xmlns="" id="{7843CE41-5E36-4EFF-A940-018E55BC60FD}"/>
              </a:ext>
            </a:extLst>
          </p:cNvPr>
          <p:cNvSpPr txBox="1"/>
          <p:nvPr/>
        </p:nvSpPr>
        <p:spPr>
          <a:xfrm>
            <a:off x="2172311" y="5963400"/>
            <a:ext cx="2684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Calibri" panose="020F0502020204030204"/>
                <a:ea typeface="新細明體" panose="02020500000000000000" pitchFamily="18" charset="-120"/>
              </a:rPr>
              <a:t>&gt; </a:t>
            </a:r>
            <a:r>
              <a:rPr lang="zh-CN" altLang="en-US" sz="2400" b="1" dirty="0">
                <a:solidFill>
                  <a:srgbClr val="C00000"/>
                </a:solidFill>
                <a:latin typeface="Calibri" panose="020F0502020204030204"/>
                <a:ea typeface="宋体" panose="02010600030101010101" pitchFamily="2" charset="-122"/>
              </a:rPr>
              <a:t>训练数据上的平均误差</a:t>
            </a:r>
            <a:r>
              <a:rPr lang="en-US" altLang="zh-TW" sz="2400" b="1" dirty="0">
                <a:solidFill>
                  <a:srgbClr val="C00000"/>
                </a:solidFill>
                <a:latin typeface="Calibri" panose="020F0502020204030204"/>
                <a:ea typeface="新細明體" panose="02020500000000000000" pitchFamily="18" charset="-120"/>
              </a:rPr>
              <a:t>(31.9) </a:t>
            </a:r>
          </a:p>
        </p:txBody>
      </p:sp>
      <p:sp>
        <p:nvSpPr>
          <p:cNvPr id="15" name="文字方塊 2">
            <a:extLst>
              <a:ext uri="{FF2B5EF4-FFF2-40B4-BE49-F238E27FC236}">
                <a16:creationId xmlns:a16="http://schemas.microsoft.com/office/drawing/2014/main" xmlns="" id="{8C485F08-3AF5-4763-B7B2-11C1C8AA138F}"/>
              </a:ext>
            </a:extLst>
          </p:cNvPr>
          <p:cNvSpPr txBox="1"/>
          <p:nvPr/>
        </p:nvSpPr>
        <p:spPr>
          <a:xfrm>
            <a:off x="6821364" y="305695"/>
            <a:ext cx="3494944" cy="1384995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b="1" kern="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我们更关心的在新的数据集上的学习能力</a:t>
            </a:r>
            <a:r>
              <a:rPr lang="en-US" altLang="zh-CN" sz="28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(testing data)</a:t>
            </a:r>
            <a:endParaRPr lang="zh-TW" altLang="en-US" sz="28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693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 animBg="1"/>
      <p:bldP spid="13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4605"/>
            <a:ext cx="3234055" cy="6887845"/>
          </a:xfrm>
          <a:prstGeom prst="rect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85" y="424600"/>
            <a:ext cx="3380740" cy="60100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5485" y="413733"/>
            <a:ext cx="3380740" cy="6057293"/>
          </a:xfrm>
          <a:prstGeom prst="rect">
            <a:avLst/>
          </a:prstGeom>
          <a:solidFill>
            <a:srgbClr val="F3C5D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24" name="文本框 5"/>
          <p:cNvSpPr txBox="1"/>
          <p:nvPr/>
        </p:nvSpPr>
        <p:spPr>
          <a:xfrm>
            <a:off x="1225550" y="1027430"/>
            <a:ext cx="274256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47" name="矩形 46"/>
          <p:cNvSpPr/>
          <p:nvPr/>
        </p:nvSpPr>
        <p:spPr>
          <a:xfrm>
            <a:off x="3191510" y="2015173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74902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380423" y="1853248"/>
            <a:ext cx="476250" cy="4762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31759" y="167259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EFAF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01708" y="1774424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线性回归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31759" y="290449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EFAF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2" name="矩形 21"/>
          <p:cNvSpPr/>
          <p:nvPr/>
        </p:nvSpPr>
        <p:spPr>
          <a:xfrm>
            <a:off x="5131759" y="413639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EFAF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001707" y="3042220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嵌入式特征选择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01706" y="4277965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感知机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cut/>
      </p:transition>
    </mc:Choice>
    <mc:Fallback xmlns="">
      <p:transition advClick="0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924" grpId="0"/>
      <p:bldP spid="47" grpId="0" bldLvl="0" animBg="1"/>
      <p:bldP spid="46" grpId="0" bldLvl="0" animBg="1"/>
      <p:bldP spid="11" grpId="0" bldLvl="0" animBg="1"/>
      <p:bldP spid="16" grpId="0"/>
      <p:bldP spid="20" grpId="0" bldLvl="0" animBg="1"/>
      <p:bldP spid="22" grpId="0" bldLvl="0" animBg="1"/>
      <p:bldP spid="26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xmlns="" id="{49A460A1-1543-4998-900D-AD342174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xmlns="" id="{C392C08F-CB37-4641-97E3-6CC3631FE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F53A39E2-5180-499D-B139-E6F1BAEAFD48}"/>
              </a:ext>
            </a:extLst>
          </p:cNvPr>
          <p:cNvSpPr/>
          <p:nvPr/>
        </p:nvSpPr>
        <p:spPr>
          <a:xfrm>
            <a:off x="1663655" y="280205"/>
            <a:ext cx="3833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Selecting another Model</a:t>
            </a:r>
            <a:endParaRPr lang="zh-TW" altLang="en-US" sz="28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53A19ED-8966-4C61-82C1-59A9DBB1AC11}"/>
              </a:ext>
            </a:extLst>
          </p:cNvPr>
          <p:cNvSpPr/>
          <p:nvPr/>
        </p:nvSpPr>
        <p:spPr>
          <a:xfrm>
            <a:off x="1797625" y="4425470"/>
            <a:ext cx="13396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Testing:</a:t>
            </a:r>
            <a:endParaRPr lang="zh-TW" altLang="en-US" sz="28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文字方塊 10">
            <a:extLst>
              <a:ext uri="{FF2B5EF4-FFF2-40B4-BE49-F238E27FC236}">
                <a16:creationId xmlns:a16="http://schemas.microsoft.com/office/drawing/2014/main" xmlns="" id="{F7F87F46-408F-4396-900B-CC7C27A78F74}"/>
              </a:ext>
            </a:extLst>
          </p:cNvPr>
          <p:cNvSpPr txBox="1"/>
          <p:nvPr/>
        </p:nvSpPr>
        <p:spPr>
          <a:xfrm>
            <a:off x="2018481" y="5079692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Average Error = 18.4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12">
                <a:extLst>
                  <a:ext uri="{FF2B5EF4-FFF2-40B4-BE49-F238E27FC236}">
                    <a16:creationId xmlns:a16="http://schemas.microsoft.com/office/drawing/2014/main" xmlns="" id="{6807996A-51EE-49DD-BF07-FE255F166CEB}"/>
                  </a:ext>
                </a:extLst>
              </p:cNvPr>
              <p:cNvSpPr txBox="1"/>
              <p:nvPr/>
            </p:nvSpPr>
            <p:spPr>
              <a:xfrm>
                <a:off x="1868298" y="1262908"/>
                <a:ext cx="3387051" cy="461665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y = b + w</a:t>
                </a:r>
                <a:r>
                  <a:rPr lang="en-US" altLang="zh-TW" sz="24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x</a:t>
                </a:r>
                <a:r>
                  <a:rPr lang="en-US" altLang="zh-TW" sz="24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cp 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+ w</a:t>
                </a:r>
                <a:r>
                  <a:rPr lang="en-US" altLang="zh-TW" sz="24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2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(</a:t>
                </a:r>
                <a:r>
                  <a:rPr lang="en-US" altLang="zh-TW" sz="2400" kern="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x</a:t>
                </a:r>
                <a:r>
                  <a:rPr lang="en-US" altLang="zh-TW" sz="2400" kern="0" baseline="-250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cp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)</a:t>
                </a:r>
                <a:r>
                  <a:rPr lang="en-US" altLang="zh-TW" sz="2400" kern="0" baseline="30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2</a:t>
                </a:r>
                <a:endParaRPr lang="zh-TW" altLang="en-US" sz="2400" kern="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12">
                <a:extLst>
                  <a:ext uri="{FF2B5EF4-FFF2-40B4-BE49-F238E27FC236}">
                    <a16:creationId xmlns:a16="http://schemas.microsoft.com/office/drawing/2014/main" id="{6807996A-51EE-49DD-BF07-FE255F166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298" y="1262908"/>
                <a:ext cx="3387051" cy="461665"/>
              </a:xfrm>
              <a:prstGeom prst="rect">
                <a:avLst/>
              </a:prstGeom>
              <a:blipFill>
                <a:blip r:embed="rId2"/>
                <a:stretch>
                  <a:fillRect l="-2693" t="-10390" b="-27273"/>
                </a:stretch>
              </a:blip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14">
            <a:extLst>
              <a:ext uri="{FF2B5EF4-FFF2-40B4-BE49-F238E27FC236}">
                <a16:creationId xmlns:a16="http://schemas.microsoft.com/office/drawing/2014/main" xmlns="" id="{44EACA4F-7452-4633-9786-7D225AE9B2EA}"/>
              </a:ext>
            </a:extLst>
          </p:cNvPr>
          <p:cNvSpPr txBox="1"/>
          <p:nvPr/>
        </p:nvSpPr>
        <p:spPr>
          <a:xfrm>
            <a:off x="2001284" y="3760076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Average Error = 15.4 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474F269-A707-4C6B-ADF0-F2DF5F1D00FE}"/>
              </a:ext>
            </a:extLst>
          </p:cNvPr>
          <p:cNvSpPr/>
          <p:nvPr/>
        </p:nvSpPr>
        <p:spPr>
          <a:xfrm>
            <a:off x="1801993" y="2209845"/>
            <a:ext cx="2267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Best Function </a:t>
            </a:r>
            <a:endParaRPr lang="zh-TW" altLang="en-US" sz="28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文字方塊 16">
            <a:extLst>
              <a:ext uri="{FF2B5EF4-FFF2-40B4-BE49-F238E27FC236}">
                <a16:creationId xmlns:a16="http://schemas.microsoft.com/office/drawing/2014/main" xmlns="" id="{7B49AFB3-EFB6-4162-993A-90F09B4C80EF}"/>
              </a:ext>
            </a:extLst>
          </p:cNvPr>
          <p:cNvSpPr txBox="1"/>
          <p:nvPr/>
        </p:nvSpPr>
        <p:spPr>
          <a:xfrm>
            <a:off x="2001286" y="2826143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 = -10.3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文字方塊 17">
            <a:extLst>
              <a:ext uri="{FF2B5EF4-FFF2-40B4-BE49-F238E27FC236}">
                <a16:creationId xmlns:a16="http://schemas.microsoft.com/office/drawing/2014/main" xmlns="" id="{5093B7F8-D596-42DF-AADE-EF8D9A089EBC}"/>
              </a:ext>
            </a:extLst>
          </p:cNvPr>
          <p:cNvSpPr txBox="1"/>
          <p:nvPr/>
        </p:nvSpPr>
        <p:spPr>
          <a:xfrm>
            <a:off x="2001284" y="3264447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= 1.0, w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2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= 2.7 x 10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-3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文字方塊 1">
            <a:extLst>
              <a:ext uri="{FF2B5EF4-FFF2-40B4-BE49-F238E27FC236}">
                <a16:creationId xmlns:a16="http://schemas.microsoft.com/office/drawing/2014/main" xmlns="" id="{D837CC66-15C2-46F7-8F3A-E9B994100C88}"/>
              </a:ext>
            </a:extLst>
          </p:cNvPr>
          <p:cNvSpPr txBox="1"/>
          <p:nvPr/>
        </p:nvSpPr>
        <p:spPr>
          <a:xfrm>
            <a:off x="2018481" y="5638053"/>
            <a:ext cx="2978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Calibri" panose="020F0502020204030204"/>
                <a:ea typeface="新細明體" panose="02020500000000000000" pitchFamily="18" charset="-120"/>
              </a:rPr>
              <a:t>Better! </a:t>
            </a:r>
          </a:p>
          <a:p>
            <a:r>
              <a:rPr lang="zh-CN" altLang="en-US" sz="2400" b="1" dirty="0">
                <a:solidFill>
                  <a:srgbClr val="C00000"/>
                </a:solidFill>
                <a:latin typeface="Calibri" panose="020F0502020204030204"/>
                <a:ea typeface="宋体" panose="02010600030101010101" pitchFamily="2" charset="-122"/>
              </a:rPr>
              <a:t>是不是可以更好！</a:t>
            </a:r>
            <a:endParaRPr lang="zh-TW" altLang="en-US" sz="2400" b="1" dirty="0">
              <a:solidFill>
                <a:srgbClr val="C0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2" name="圖片 18">
            <a:extLst>
              <a:ext uri="{FF2B5EF4-FFF2-40B4-BE49-F238E27FC236}">
                <a16:creationId xmlns:a16="http://schemas.microsoft.com/office/drawing/2014/main" xmlns="" id="{332FAA0C-BDE3-4EFD-BAB0-402488413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07" y="1"/>
            <a:ext cx="5170078" cy="3480593"/>
          </a:xfrm>
          <a:prstGeom prst="rect">
            <a:avLst/>
          </a:prstGeom>
        </p:spPr>
      </p:pic>
      <p:pic>
        <p:nvPicPr>
          <p:cNvPr id="13" name="內容版面配置區 13">
            <a:extLst>
              <a:ext uri="{FF2B5EF4-FFF2-40B4-BE49-F238E27FC236}">
                <a16:creationId xmlns:a16="http://schemas.microsoft.com/office/drawing/2014/main" xmlns="" id="{CE5E2302-2F9F-4A08-8BEA-5967B7BD8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07" y="3404310"/>
            <a:ext cx="5170078" cy="34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6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xmlns="" id="{601917AA-9062-4A6D-8A84-02E18A7F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xmlns="" id="{352B2403-00AD-404F-94A8-10CEF456B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2AE9094A-2624-4023-8A6C-7CD290B3E05F}"/>
              </a:ext>
            </a:extLst>
          </p:cNvPr>
          <p:cNvSpPr/>
          <p:nvPr/>
        </p:nvSpPr>
        <p:spPr>
          <a:xfrm>
            <a:off x="1663655" y="280205"/>
            <a:ext cx="3833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Selecting another Model</a:t>
            </a:r>
            <a:endParaRPr lang="zh-TW" altLang="en-US" sz="28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8A460B3-43F2-44A3-826D-D3BCDA735E42}"/>
              </a:ext>
            </a:extLst>
          </p:cNvPr>
          <p:cNvSpPr/>
          <p:nvPr/>
        </p:nvSpPr>
        <p:spPr>
          <a:xfrm>
            <a:off x="1797625" y="4425470"/>
            <a:ext cx="13396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Testing:</a:t>
            </a:r>
            <a:endParaRPr lang="zh-TW" altLang="en-US" sz="28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文字方塊 5">
            <a:extLst>
              <a:ext uri="{FF2B5EF4-FFF2-40B4-BE49-F238E27FC236}">
                <a16:creationId xmlns:a16="http://schemas.microsoft.com/office/drawing/2014/main" xmlns="" id="{7207DE2D-C8D2-4812-80AF-9BAC1A972936}"/>
              </a:ext>
            </a:extLst>
          </p:cNvPr>
          <p:cNvSpPr txBox="1"/>
          <p:nvPr/>
        </p:nvSpPr>
        <p:spPr>
          <a:xfrm>
            <a:off x="2016524" y="4969987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Average Error = 18.1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文字方塊 7">
            <a:extLst>
              <a:ext uri="{FF2B5EF4-FFF2-40B4-BE49-F238E27FC236}">
                <a16:creationId xmlns:a16="http://schemas.microsoft.com/office/drawing/2014/main" xmlns="" id="{50E6DEA3-F4BC-4CED-A85B-0FCB5AC08B3B}"/>
              </a:ext>
            </a:extLst>
          </p:cNvPr>
          <p:cNvSpPr txBox="1"/>
          <p:nvPr/>
        </p:nvSpPr>
        <p:spPr>
          <a:xfrm>
            <a:off x="2018480" y="3949864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Average Error = 15.3 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EA7FCE29-70A5-4F61-AD22-D43AA5FE94F3}"/>
              </a:ext>
            </a:extLst>
          </p:cNvPr>
          <p:cNvSpPr/>
          <p:nvPr/>
        </p:nvSpPr>
        <p:spPr>
          <a:xfrm>
            <a:off x="1801993" y="2209845"/>
            <a:ext cx="2267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Best Function </a:t>
            </a:r>
            <a:endParaRPr lang="zh-TW" altLang="en-US" sz="28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文字方塊 9">
            <a:extLst>
              <a:ext uri="{FF2B5EF4-FFF2-40B4-BE49-F238E27FC236}">
                <a16:creationId xmlns:a16="http://schemas.microsoft.com/office/drawing/2014/main" xmlns="" id="{84ED4295-C880-4E60-9AA6-10E86F298F61}"/>
              </a:ext>
            </a:extLst>
          </p:cNvPr>
          <p:cNvSpPr txBox="1"/>
          <p:nvPr/>
        </p:nvSpPr>
        <p:spPr>
          <a:xfrm>
            <a:off x="2016524" y="2752100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 = 6.4, w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= 0.66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xmlns="" id="{0F016A6A-E776-4D59-A1EA-BAA250EAF548}"/>
              </a:ext>
            </a:extLst>
          </p:cNvPr>
          <p:cNvSpPr txBox="1"/>
          <p:nvPr/>
        </p:nvSpPr>
        <p:spPr>
          <a:xfrm>
            <a:off x="2018480" y="3158117"/>
            <a:ext cx="3236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2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= 4.3 x 10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-3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</a:p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= -1.8 x 10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-6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文字方塊 11">
            <a:extLst>
              <a:ext uri="{FF2B5EF4-FFF2-40B4-BE49-F238E27FC236}">
                <a16:creationId xmlns:a16="http://schemas.microsoft.com/office/drawing/2014/main" xmlns="" id="{D39F075C-55AE-4BEE-A1A7-367D41CC4944}"/>
              </a:ext>
            </a:extLst>
          </p:cNvPr>
          <p:cNvSpPr txBox="1"/>
          <p:nvPr/>
        </p:nvSpPr>
        <p:spPr>
          <a:xfrm>
            <a:off x="2016524" y="5507149"/>
            <a:ext cx="250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Calibri" panose="020F0502020204030204"/>
                <a:ea typeface="宋体" panose="02010600030101010101" pitchFamily="2" charset="-122"/>
              </a:rPr>
              <a:t>结果又有所提高！</a:t>
            </a:r>
            <a:endParaRPr lang="en-US" altLang="zh-CN" sz="2400" b="1" dirty="0">
              <a:solidFill>
                <a:srgbClr val="C00000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rgbClr val="C00000"/>
                </a:solidFill>
                <a:latin typeface="Calibri" panose="020F0502020204030204"/>
                <a:ea typeface="宋体" panose="02010600030101010101" pitchFamily="2" charset="-122"/>
              </a:rPr>
              <a:t>如果更复杂一些</a:t>
            </a:r>
            <a:endParaRPr lang="zh-TW" altLang="en-US" sz="2400" b="1" dirty="0">
              <a:solidFill>
                <a:srgbClr val="C0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1" name="內容版面配置區 5">
            <a:extLst>
              <a:ext uri="{FF2B5EF4-FFF2-40B4-BE49-F238E27FC236}">
                <a16:creationId xmlns:a16="http://schemas.microsoft.com/office/drawing/2014/main" xmlns="" id="{D24C7AD6-7462-41FE-B985-534E4BFB4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819" y="3442539"/>
            <a:ext cx="5170078" cy="3480593"/>
          </a:xfrm>
          <a:prstGeom prst="rect">
            <a:avLst/>
          </a:prstGeom>
        </p:spPr>
      </p:pic>
      <p:pic>
        <p:nvPicPr>
          <p:cNvPr id="12" name="圖片 13">
            <a:extLst>
              <a:ext uri="{FF2B5EF4-FFF2-40B4-BE49-F238E27FC236}">
                <a16:creationId xmlns:a16="http://schemas.microsoft.com/office/drawing/2014/main" xmlns="" id="{5C3D79D1-4528-44DC-A2DE-E11079FBF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819" y="-38055"/>
            <a:ext cx="5170078" cy="3480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4">
                <a:extLst>
                  <a:ext uri="{FF2B5EF4-FFF2-40B4-BE49-F238E27FC236}">
                    <a16:creationId xmlns:a16="http://schemas.microsoft.com/office/drawing/2014/main" xmlns="" id="{EE3D617A-D891-4F41-BBEB-8EA005772048}"/>
                  </a:ext>
                </a:extLst>
              </p:cNvPr>
              <p:cNvSpPr txBox="1"/>
              <p:nvPr/>
            </p:nvSpPr>
            <p:spPr>
              <a:xfrm>
                <a:off x="1893786" y="1149774"/>
                <a:ext cx="3481319" cy="830997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y = b + w</a:t>
                </a:r>
                <a:r>
                  <a:rPr lang="en-US" altLang="zh-TW" sz="24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x</a:t>
                </a:r>
                <a:r>
                  <a:rPr lang="en-US" altLang="zh-TW" sz="24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cp 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+ w</a:t>
                </a:r>
                <a:r>
                  <a:rPr lang="en-US" altLang="zh-TW" sz="24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2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(</a:t>
                </a:r>
                <a:r>
                  <a:rPr lang="en-US" altLang="zh-TW" sz="2400" kern="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x</a:t>
                </a:r>
                <a:r>
                  <a:rPr lang="en-US" altLang="zh-TW" sz="2400" kern="0" baseline="-250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cp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)</a:t>
                </a:r>
                <a:r>
                  <a:rPr lang="en-US" altLang="zh-TW" sz="2400" kern="0" baseline="30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2</a:t>
                </a:r>
              </a:p>
              <a:p>
                <a:pPr>
                  <a:defRPr/>
                </a:pP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+ w</a:t>
                </a:r>
                <a:r>
                  <a:rPr lang="en-US" altLang="zh-TW" sz="24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(</a:t>
                </a:r>
                <a:r>
                  <a:rPr lang="en-US" altLang="zh-TW" sz="2400" kern="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x</a:t>
                </a:r>
                <a:r>
                  <a:rPr lang="en-US" altLang="zh-TW" sz="2400" kern="0" baseline="-250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cp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)</a:t>
                </a:r>
                <a:r>
                  <a:rPr lang="en-US" altLang="zh-TW" sz="2400" kern="0" baseline="30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endParaRPr lang="zh-TW" altLang="en-US" sz="2400" kern="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3" name="文字方塊 14">
                <a:extLst>
                  <a:ext uri="{FF2B5EF4-FFF2-40B4-BE49-F238E27FC236}">
                    <a16:creationId xmlns:a16="http://schemas.microsoft.com/office/drawing/2014/main" id="{EE3D617A-D891-4F41-BBEB-8EA005772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786" y="1149774"/>
                <a:ext cx="3481319" cy="830997"/>
              </a:xfrm>
              <a:prstGeom prst="rect">
                <a:avLst/>
              </a:prstGeom>
              <a:blipFill>
                <a:blip r:embed="rId4"/>
                <a:stretch>
                  <a:fillRect l="-2797" t="-5839" b="-15328"/>
                </a:stretch>
              </a:blip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38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xmlns="" id="{00E762EC-ED31-4266-AB70-230FDBBC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xmlns="" id="{113DECA9-3ABD-4FFA-ABE5-37DBE003E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F1A9EE53-820D-4565-A4A2-3E1BFAABC6BE}"/>
              </a:ext>
            </a:extLst>
          </p:cNvPr>
          <p:cNvSpPr/>
          <p:nvPr/>
        </p:nvSpPr>
        <p:spPr>
          <a:xfrm>
            <a:off x="1663655" y="280205"/>
            <a:ext cx="3833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Selecting another Model</a:t>
            </a:r>
            <a:endParaRPr lang="zh-TW" altLang="en-US" sz="28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8F3BA2-32DB-4004-91E4-284195BE5F73}"/>
              </a:ext>
            </a:extLst>
          </p:cNvPr>
          <p:cNvSpPr/>
          <p:nvPr/>
        </p:nvSpPr>
        <p:spPr>
          <a:xfrm>
            <a:off x="1797625" y="4108046"/>
            <a:ext cx="13396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Testing:</a:t>
            </a:r>
            <a:endParaRPr lang="zh-TW" altLang="en-US" sz="28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文字方塊 5">
            <a:extLst>
              <a:ext uri="{FF2B5EF4-FFF2-40B4-BE49-F238E27FC236}">
                <a16:creationId xmlns:a16="http://schemas.microsoft.com/office/drawing/2014/main" xmlns="" id="{213F1773-09D5-4E78-9C3A-B842A04307D2}"/>
              </a:ext>
            </a:extLst>
          </p:cNvPr>
          <p:cNvSpPr txBox="1"/>
          <p:nvPr/>
        </p:nvSpPr>
        <p:spPr>
          <a:xfrm>
            <a:off x="2264838" y="4844078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Average Error = 28.8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文字方塊 7">
            <a:extLst>
              <a:ext uri="{FF2B5EF4-FFF2-40B4-BE49-F238E27FC236}">
                <a16:creationId xmlns:a16="http://schemas.microsoft.com/office/drawing/2014/main" xmlns="" id="{2AC4C6FD-BB40-4532-BB72-DA330E0A532D}"/>
              </a:ext>
            </a:extLst>
          </p:cNvPr>
          <p:cNvSpPr txBox="1"/>
          <p:nvPr/>
        </p:nvSpPr>
        <p:spPr>
          <a:xfrm>
            <a:off x="2207687" y="3410925"/>
            <a:ext cx="2858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Average Error = 14.9 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3F793ADB-E5A7-49A0-9C37-D75D8DF12D6E}"/>
              </a:ext>
            </a:extLst>
          </p:cNvPr>
          <p:cNvSpPr/>
          <p:nvPr/>
        </p:nvSpPr>
        <p:spPr>
          <a:xfrm>
            <a:off x="1797625" y="2608880"/>
            <a:ext cx="2267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Best Function </a:t>
            </a:r>
            <a:endParaRPr lang="zh-TW" altLang="en-US" sz="28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文字方塊 11">
            <a:extLst>
              <a:ext uri="{FF2B5EF4-FFF2-40B4-BE49-F238E27FC236}">
                <a16:creationId xmlns:a16="http://schemas.microsoft.com/office/drawing/2014/main" xmlns="" id="{6A1D26F8-26F0-438A-A0E4-76C7356B1069}"/>
              </a:ext>
            </a:extLst>
          </p:cNvPr>
          <p:cNvSpPr txBox="1"/>
          <p:nvPr/>
        </p:nvSpPr>
        <p:spPr>
          <a:xfrm>
            <a:off x="2207688" y="5533743"/>
            <a:ext cx="2978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Calibri" panose="020F0502020204030204"/>
                <a:ea typeface="宋体" panose="02010600030101010101" pitchFamily="2" charset="-122"/>
              </a:rPr>
              <a:t>怎么结果变差了。。。</a:t>
            </a:r>
            <a:endParaRPr lang="zh-TW" altLang="en-US" sz="2400" b="1" dirty="0">
              <a:solidFill>
                <a:srgbClr val="C0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9" name="內容版面配置區 5">
            <a:extLst>
              <a:ext uri="{FF2B5EF4-FFF2-40B4-BE49-F238E27FC236}">
                <a16:creationId xmlns:a16="http://schemas.microsoft.com/office/drawing/2014/main" xmlns="" id="{622A02D3-46B8-410C-82E2-6A5ED6802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796" y="3377408"/>
            <a:ext cx="5170078" cy="3480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10">
                <a:extLst>
                  <a:ext uri="{FF2B5EF4-FFF2-40B4-BE49-F238E27FC236}">
                    <a16:creationId xmlns:a16="http://schemas.microsoft.com/office/drawing/2014/main" xmlns="" id="{5CE88C53-3910-4F63-ADF7-16A0069B5CEA}"/>
                  </a:ext>
                </a:extLst>
              </p:cNvPr>
              <p:cNvSpPr txBox="1"/>
              <p:nvPr/>
            </p:nvSpPr>
            <p:spPr>
              <a:xfrm>
                <a:off x="1893786" y="1149774"/>
                <a:ext cx="3346961" cy="830997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y = b + w</a:t>
                </a:r>
                <a:r>
                  <a:rPr lang="en-US" altLang="zh-TW" sz="24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x</a:t>
                </a:r>
                <a:r>
                  <a:rPr lang="en-US" altLang="zh-TW" sz="24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cp 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+ w</a:t>
                </a:r>
                <a:r>
                  <a:rPr lang="en-US" altLang="zh-TW" sz="24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2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(</a:t>
                </a:r>
                <a:r>
                  <a:rPr lang="en-US" altLang="zh-TW" sz="2400" kern="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x</a:t>
                </a:r>
                <a:r>
                  <a:rPr lang="en-US" altLang="zh-TW" sz="2400" kern="0" baseline="-250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cp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)</a:t>
                </a:r>
                <a:r>
                  <a:rPr lang="en-US" altLang="zh-TW" sz="2400" kern="0" baseline="30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2</a:t>
                </a:r>
              </a:p>
              <a:p>
                <a:pPr>
                  <a:defRPr/>
                </a:pP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+ w</a:t>
                </a:r>
                <a:r>
                  <a:rPr lang="en-US" altLang="zh-TW" sz="24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(</a:t>
                </a:r>
                <a:r>
                  <a:rPr lang="en-US" altLang="zh-TW" sz="2400" kern="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x</a:t>
                </a:r>
                <a:r>
                  <a:rPr lang="en-US" altLang="zh-TW" sz="2400" kern="0" baseline="-250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cp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)</a:t>
                </a:r>
                <a:r>
                  <a:rPr lang="en-US" altLang="zh-TW" sz="2400" kern="0" baseline="30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3 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+ w</a:t>
                </a:r>
                <a:r>
                  <a:rPr lang="en-US" altLang="zh-TW" sz="24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4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(</a:t>
                </a:r>
                <a:r>
                  <a:rPr lang="en-US" altLang="zh-TW" sz="2400" kern="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x</a:t>
                </a:r>
                <a:r>
                  <a:rPr lang="en-US" altLang="zh-TW" sz="2400" kern="0" baseline="-250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cp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)</a:t>
                </a:r>
                <a:r>
                  <a:rPr lang="en-US" altLang="zh-TW" sz="2400" kern="0" baseline="30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4</a:t>
                </a:r>
                <a:endParaRPr lang="zh-TW" altLang="en-US" sz="2400" kern="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" name="文字方塊 10">
                <a:extLst>
                  <a:ext uri="{FF2B5EF4-FFF2-40B4-BE49-F238E27FC236}">
                    <a16:creationId xmlns:a16="http://schemas.microsoft.com/office/drawing/2014/main" id="{5CE88C53-3910-4F63-ADF7-16A0069B5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786" y="1149774"/>
                <a:ext cx="3346961" cy="830997"/>
              </a:xfrm>
              <a:prstGeom prst="rect">
                <a:avLst/>
              </a:prstGeom>
              <a:blipFill>
                <a:blip r:embed="rId3"/>
                <a:stretch>
                  <a:fillRect l="-2909" t="-5839" r="-727" b="-15328"/>
                </a:stretch>
              </a:blip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5">
            <a:extLst>
              <a:ext uri="{FF2B5EF4-FFF2-40B4-BE49-F238E27FC236}">
                <a16:creationId xmlns:a16="http://schemas.microsoft.com/office/drawing/2014/main" xmlns="" id="{A3594746-22B7-40C9-9020-68FC87B8D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796" y="-5734"/>
            <a:ext cx="5170078" cy="34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xmlns="" id="{3067C20F-2B5D-46DC-93A5-1575117A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xmlns="" id="{A94D0DC7-E96B-46F2-8678-08E34AD21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09DDB993-56A5-41EE-B5D6-335DF464C49C}"/>
              </a:ext>
            </a:extLst>
          </p:cNvPr>
          <p:cNvSpPr/>
          <p:nvPr/>
        </p:nvSpPr>
        <p:spPr>
          <a:xfrm>
            <a:off x="1663655" y="280205"/>
            <a:ext cx="3833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Selecting another Model</a:t>
            </a:r>
            <a:endParaRPr lang="zh-TW" altLang="en-US" sz="28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D8471C6-8303-431F-BA9E-DE2877B12D5A}"/>
              </a:ext>
            </a:extLst>
          </p:cNvPr>
          <p:cNvSpPr/>
          <p:nvPr/>
        </p:nvSpPr>
        <p:spPr>
          <a:xfrm>
            <a:off x="1792738" y="4452412"/>
            <a:ext cx="13396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Testing:</a:t>
            </a:r>
            <a:endParaRPr lang="zh-TW" altLang="en-US" sz="28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文字方塊 5">
            <a:extLst>
              <a:ext uri="{FF2B5EF4-FFF2-40B4-BE49-F238E27FC236}">
                <a16:creationId xmlns:a16="http://schemas.microsoft.com/office/drawing/2014/main" xmlns="" id="{77F2F92A-DE18-4C91-86B0-01E28FF39DA1}"/>
              </a:ext>
            </a:extLst>
          </p:cNvPr>
          <p:cNvSpPr txBox="1"/>
          <p:nvPr/>
        </p:nvSpPr>
        <p:spPr>
          <a:xfrm>
            <a:off x="2259951" y="5188444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Average Error = 232.1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文字方塊 7">
            <a:extLst>
              <a:ext uri="{FF2B5EF4-FFF2-40B4-BE49-F238E27FC236}">
                <a16:creationId xmlns:a16="http://schemas.microsoft.com/office/drawing/2014/main" xmlns="" id="{845AAE46-E20C-436B-AF5E-4D40D65EF8B1}"/>
              </a:ext>
            </a:extLst>
          </p:cNvPr>
          <p:cNvSpPr txBox="1"/>
          <p:nvPr/>
        </p:nvSpPr>
        <p:spPr>
          <a:xfrm>
            <a:off x="2202800" y="3755291"/>
            <a:ext cx="2858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Average Error = 12.8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783DB6C-2EEA-4237-8CCB-94A992142C96}"/>
              </a:ext>
            </a:extLst>
          </p:cNvPr>
          <p:cNvSpPr/>
          <p:nvPr/>
        </p:nvSpPr>
        <p:spPr>
          <a:xfrm>
            <a:off x="1792738" y="3045033"/>
            <a:ext cx="2267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Best Function </a:t>
            </a:r>
            <a:endParaRPr lang="zh-TW" altLang="en-US" sz="28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文字方塊 11">
            <a:extLst>
              <a:ext uri="{FF2B5EF4-FFF2-40B4-BE49-F238E27FC236}">
                <a16:creationId xmlns:a16="http://schemas.microsoft.com/office/drawing/2014/main" xmlns="" id="{121BCFD4-A6B8-4F43-954F-50F1C7821EE0}"/>
              </a:ext>
            </a:extLst>
          </p:cNvPr>
          <p:cNvSpPr txBox="1"/>
          <p:nvPr/>
        </p:nvSpPr>
        <p:spPr>
          <a:xfrm>
            <a:off x="2202801" y="5877452"/>
            <a:ext cx="2978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Calibri" panose="020F0502020204030204"/>
                <a:ea typeface="宋体" panose="02010600030101010101" pitchFamily="2" charset="-122"/>
              </a:rPr>
              <a:t>结果变的更差了！</a:t>
            </a:r>
            <a:endParaRPr lang="zh-TW" altLang="en-US" sz="2400" b="1" dirty="0">
              <a:solidFill>
                <a:srgbClr val="C0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9" name="內容版面配置區 3">
            <a:extLst>
              <a:ext uri="{FF2B5EF4-FFF2-40B4-BE49-F238E27FC236}">
                <a16:creationId xmlns:a16="http://schemas.microsoft.com/office/drawing/2014/main" xmlns="" id="{B3CB7140-782F-4646-901C-FFA179C95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22" y="3476971"/>
            <a:ext cx="5170078" cy="3480593"/>
          </a:xfrm>
          <a:prstGeom prst="rect">
            <a:avLst/>
          </a:prstGeom>
        </p:spPr>
      </p:pic>
      <p:pic>
        <p:nvPicPr>
          <p:cNvPr id="10" name="圖片 12">
            <a:extLst>
              <a:ext uri="{FF2B5EF4-FFF2-40B4-BE49-F238E27FC236}">
                <a16:creationId xmlns:a16="http://schemas.microsoft.com/office/drawing/2014/main" xmlns="" id="{EA42AC7B-2347-4676-9A1B-80CA845F1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22" y="1"/>
            <a:ext cx="5170078" cy="3480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3">
                <a:extLst>
                  <a:ext uri="{FF2B5EF4-FFF2-40B4-BE49-F238E27FC236}">
                    <a16:creationId xmlns:a16="http://schemas.microsoft.com/office/drawing/2014/main" xmlns="" id="{D2EB069E-D5E5-4CCC-83D2-5146FE7E1C3A}"/>
                  </a:ext>
                </a:extLst>
              </p:cNvPr>
              <p:cNvSpPr txBox="1"/>
              <p:nvPr/>
            </p:nvSpPr>
            <p:spPr>
              <a:xfrm>
                <a:off x="1893786" y="1149774"/>
                <a:ext cx="3444568" cy="1200329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y = b + w</a:t>
                </a:r>
                <a:r>
                  <a:rPr lang="en-US" altLang="zh-TW" sz="24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x</a:t>
                </a:r>
                <a:r>
                  <a:rPr lang="en-US" altLang="zh-TW" sz="24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cp 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+ w</a:t>
                </a:r>
                <a:r>
                  <a:rPr lang="en-US" altLang="zh-TW" sz="24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2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(</a:t>
                </a:r>
                <a:r>
                  <a:rPr lang="en-US" altLang="zh-TW" sz="2400" kern="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x</a:t>
                </a:r>
                <a:r>
                  <a:rPr lang="en-US" altLang="zh-TW" sz="2400" kern="0" baseline="-250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cp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)</a:t>
                </a:r>
                <a:r>
                  <a:rPr lang="en-US" altLang="zh-TW" sz="2400" kern="0" baseline="30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2</a:t>
                </a:r>
              </a:p>
              <a:p>
                <a:pPr>
                  <a:defRPr/>
                </a:pP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+ w</a:t>
                </a:r>
                <a:r>
                  <a:rPr lang="en-US" altLang="zh-TW" sz="24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(</a:t>
                </a:r>
                <a:r>
                  <a:rPr lang="en-US" altLang="zh-TW" sz="2400" kern="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x</a:t>
                </a:r>
                <a:r>
                  <a:rPr lang="en-US" altLang="zh-TW" sz="2400" kern="0" baseline="-250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cp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)</a:t>
                </a:r>
                <a:r>
                  <a:rPr lang="en-US" altLang="zh-TW" sz="2400" kern="0" baseline="30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3 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+ w</a:t>
                </a:r>
                <a:r>
                  <a:rPr lang="en-US" altLang="zh-TW" sz="24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4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(</a:t>
                </a:r>
                <a:r>
                  <a:rPr lang="en-US" altLang="zh-TW" sz="2400" kern="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x</a:t>
                </a:r>
                <a:r>
                  <a:rPr lang="en-US" altLang="zh-TW" sz="2400" kern="0" baseline="-250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cp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)</a:t>
                </a:r>
                <a:r>
                  <a:rPr lang="en-US" altLang="zh-TW" sz="2400" kern="0" baseline="30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4</a:t>
                </a:r>
              </a:p>
              <a:p>
                <a:pPr>
                  <a:defRPr/>
                </a:pP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+ w</a:t>
                </a:r>
                <a:r>
                  <a:rPr lang="en-US" altLang="zh-TW" sz="2400" kern="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5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(</a:t>
                </a:r>
                <a:r>
                  <a:rPr lang="en-US" altLang="zh-TW" sz="2400" kern="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x</a:t>
                </a:r>
                <a:r>
                  <a:rPr lang="en-US" altLang="zh-TW" sz="2400" kern="0" baseline="-250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cp</a:t>
                </a:r>
                <a:r>
                  <a:rPr lang="en-US" altLang="zh-TW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)</a:t>
                </a:r>
                <a:r>
                  <a:rPr lang="en-US" altLang="zh-TW" sz="2400" kern="0" baseline="30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5</a:t>
                </a:r>
                <a:endParaRPr lang="zh-TW" altLang="en-US" sz="2400" kern="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1" name="文字方塊 13">
                <a:extLst>
                  <a:ext uri="{FF2B5EF4-FFF2-40B4-BE49-F238E27FC236}">
                    <a16:creationId xmlns:a16="http://schemas.microsoft.com/office/drawing/2014/main" id="{D2EB069E-D5E5-4CCC-83D2-5146FE7E1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786" y="1149774"/>
                <a:ext cx="3444568" cy="1200329"/>
              </a:xfrm>
              <a:prstGeom prst="rect">
                <a:avLst/>
              </a:prstGeom>
              <a:blipFill>
                <a:blip r:embed="rId4"/>
                <a:stretch>
                  <a:fillRect l="-2827" t="-4040" b="-10101"/>
                </a:stretch>
              </a:blip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13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30503D8-731D-4A9E-AAC4-2825C0C0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selection</a:t>
            </a:r>
            <a:endParaRPr lang="zh-CN" altLang="en-US" dirty="0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xmlns="" id="{88E00394-FA5B-4B36-80AF-FA89D3072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xmlns="" id="{5EBC29D1-81E3-4423-A1A4-1E994C388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935" y="1900157"/>
            <a:ext cx="5245923" cy="3152057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959C2E67-A33D-4F6D-8A13-18A038697736}"/>
              </a:ext>
            </a:extLst>
          </p:cNvPr>
          <p:cNvGraphicFramePr>
            <a:graphicFrameLocks noGrp="1"/>
          </p:cNvGraphicFramePr>
          <p:nvPr/>
        </p:nvGraphicFramePr>
        <p:xfrm>
          <a:off x="7351565" y="2162082"/>
          <a:ext cx="3084858" cy="2251710"/>
        </p:xfrm>
        <a:graphic>
          <a:graphicData uri="http://schemas.openxmlformats.org/drawingml/2006/table">
            <a:tbl>
              <a:tblPr/>
              <a:tblGrid>
                <a:gridCol w="1028286">
                  <a:extLst>
                    <a:ext uri="{9D8B030D-6E8A-4147-A177-3AD203B41FA5}">
                      <a16:colId xmlns:a16="http://schemas.microsoft.com/office/drawing/2014/main" xmlns="" val="860062618"/>
                    </a:ext>
                  </a:extLst>
                </a:gridCol>
                <a:gridCol w="1028286">
                  <a:extLst>
                    <a:ext uri="{9D8B030D-6E8A-4147-A177-3AD203B41FA5}">
                      <a16:colId xmlns:a16="http://schemas.microsoft.com/office/drawing/2014/main" xmlns="" val="1927451146"/>
                    </a:ext>
                  </a:extLst>
                </a:gridCol>
                <a:gridCol w="1028286">
                  <a:extLst>
                    <a:ext uri="{9D8B030D-6E8A-4147-A177-3AD203B41FA5}">
                      <a16:colId xmlns:a16="http://schemas.microsoft.com/office/drawing/2014/main" xmlns="" val="3983869741"/>
                    </a:ext>
                  </a:extLst>
                </a:gridCol>
              </a:tblGrid>
              <a:tr h="209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endParaRPr lang="zh-TW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Training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Testing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306945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31.9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35.0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76645363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15.4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18.4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1493101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15.3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18.1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1268566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14.9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28.2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71181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5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12.8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232.1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0352049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7A852DD-0533-4096-8FA9-7758F97C7C3B}"/>
              </a:ext>
            </a:extLst>
          </p:cNvPr>
          <p:cNvSpPr/>
          <p:nvPr/>
        </p:nvSpPr>
        <p:spPr>
          <a:xfrm>
            <a:off x="7351566" y="3267810"/>
            <a:ext cx="3084857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橢圓 3">
            <a:extLst>
              <a:ext uri="{FF2B5EF4-FFF2-40B4-BE49-F238E27FC236}">
                <a16:creationId xmlns:a16="http://schemas.microsoft.com/office/drawing/2014/main" xmlns="" id="{F4777DA3-5BB9-4B21-8F18-74F445CFA036}"/>
              </a:ext>
            </a:extLst>
          </p:cNvPr>
          <p:cNvSpPr/>
          <p:nvPr/>
        </p:nvSpPr>
        <p:spPr>
          <a:xfrm>
            <a:off x="4469268" y="3622347"/>
            <a:ext cx="461341" cy="54946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文字方塊 6">
            <a:extLst>
              <a:ext uri="{FF2B5EF4-FFF2-40B4-BE49-F238E27FC236}">
                <a16:creationId xmlns:a16="http://schemas.microsoft.com/office/drawing/2014/main" xmlns="" id="{B7D57F8E-98C1-49BA-8F5B-3CD4644D4F77}"/>
              </a:ext>
            </a:extLst>
          </p:cNvPr>
          <p:cNvSpPr txBox="1"/>
          <p:nvPr/>
        </p:nvSpPr>
        <p:spPr>
          <a:xfrm>
            <a:off x="2863111" y="5275624"/>
            <a:ext cx="6711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越复杂的模型未必在</a:t>
            </a:r>
            <a:r>
              <a:rPr lang="zh-CN" altLang="en-US" sz="2400" b="1" dirty="0">
                <a:solidFill>
                  <a:srgbClr val="0070C0"/>
                </a:solidFill>
                <a:latin typeface="Calibri" panose="020F0502020204030204"/>
                <a:ea typeface="宋体" panose="02010600030101010101" pitchFamily="2" charset="-122"/>
              </a:rPr>
              <a:t>测试集</a:t>
            </a:r>
            <a:r>
              <a:rPr lang="zh-CN" altLang="en-US" sz="24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上获得更好的结果</a:t>
            </a:r>
            <a:endParaRPr lang="zh-TW" altLang="en-US" sz="2400" b="1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文字方塊 7">
            <a:extLst>
              <a:ext uri="{FF2B5EF4-FFF2-40B4-BE49-F238E27FC236}">
                <a16:creationId xmlns:a16="http://schemas.microsoft.com/office/drawing/2014/main" xmlns="" id="{E3D68576-9252-4C83-9122-3017A1BBD353}"/>
              </a:ext>
            </a:extLst>
          </p:cNvPr>
          <p:cNvSpPr txBox="1"/>
          <p:nvPr/>
        </p:nvSpPr>
        <p:spPr>
          <a:xfrm>
            <a:off x="2863112" y="6034727"/>
            <a:ext cx="2534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This is </a:t>
            </a:r>
            <a:r>
              <a:rPr lang="en-US" altLang="zh-TW" sz="2400" b="1" i="1" u="sng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Overfitting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.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F8823512-3CC1-4C7F-8CEB-DE0AC0B235BC}"/>
              </a:ext>
            </a:extLst>
          </p:cNvPr>
          <p:cNvCxnSpPr/>
          <p:nvPr/>
        </p:nvCxnSpPr>
        <p:spPr>
          <a:xfrm>
            <a:off x="5193169" y="1733737"/>
            <a:ext cx="0" cy="2723103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1" name="文字方塊 12">
            <a:extLst>
              <a:ext uri="{FF2B5EF4-FFF2-40B4-BE49-F238E27FC236}">
                <a16:creationId xmlns:a16="http://schemas.microsoft.com/office/drawing/2014/main" xmlns="" id="{A0A693BB-4CB6-4972-9BDB-81FB8615CCAD}"/>
              </a:ext>
            </a:extLst>
          </p:cNvPr>
          <p:cNvSpPr txBox="1"/>
          <p:nvPr/>
        </p:nvSpPr>
        <p:spPr>
          <a:xfrm>
            <a:off x="5337387" y="2615352"/>
            <a:ext cx="1762470" cy="52322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8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Overfitting</a:t>
            </a:r>
            <a:endParaRPr lang="zh-TW" altLang="en-US" sz="28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箭號: 向右 15">
            <a:extLst>
              <a:ext uri="{FF2B5EF4-FFF2-40B4-BE49-F238E27FC236}">
                <a16:creationId xmlns:a16="http://schemas.microsoft.com/office/drawing/2014/main" xmlns="" id="{04AE87C2-ABA0-46A8-89DA-53071E97DF01}"/>
              </a:ext>
            </a:extLst>
          </p:cNvPr>
          <p:cNvSpPr/>
          <p:nvPr/>
        </p:nvSpPr>
        <p:spPr>
          <a:xfrm>
            <a:off x="5473774" y="6092452"/>
            <a:ext cx="917822" cy="310148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3" name="文字方塊 16">
            <a:extLst>
              <a:ext uri="{FF2B5EF4-FFF2-40B4-BE49-F238E27FC236}">
                <a16:creationId xmlns:a16="http://schemas.microsoft.com/office/drawing/2014/main" xmlns="" id="{95C5E298-E996-436E-AD55-F6249BEEBE34}"/>
              </a:ext>
            </a:extLst>
          </p:cNvPr>
          <p:cNvSpPr txBox="1"/>
          <p:nvPr/>
        </p:nvSpPr>
        <p:spPr>
          <a:xfrm>
            <a:off x="6710625" y="5934344"/>
            <a:ext cx="286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选择合适的模型，而不是复杂的模型</a:t>
            </a:r>
            <a:endParaRPr lang="zh-TW" altLang="en-US" sz="2400" b="1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箭號: 向右 17">
            <a:extLst>
              <a:ext uri="{FF2B5EF4-FFF2-40B4-BE49-F238E27FC236}">
                <a16:creationId xmlns:a16="http://schemas.microsoft.com/office/drawing/2014/main" xmlns="" id="{4FA2A773-E7BB-4250-80DC-C3212779E765}"/>
              </a:ext>
            </a:extLst>
          </p:cNvPr>
          <p:cNvSpPr/>
          <p:nvPr/>
        </p:nvSpPr>
        <p:spPr>
          <a:xfrm>
            <a:off x="5193170" y="1863005"/>
            <a:ext cx="415647" cy="604911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963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1" grpId="0" animBg="1"/>
      <p:bldP spid="12" grpId="0" animBg="1"/>
      <p:bldP spid="13" grpId="0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8201EDF-B86C-4C1F-A01C-66260A5B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增加数据信息？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E40EFFDF-D172-4AA7-A6B9-BE62F6876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93737248-6D32-46DF-910A-10D656B26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258" y="1690689"/>
            <a:ext cx="7299485" cy="491415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277945F2-5543-4CF3-BDCD-94F9C15A8EC7}"/>
              </a:ext>
            </a:extLst>
          </p:cNvPr>
          <p:cNvSpPr txBox="1"/>
          <p:nvPr/>
        </p:nvSpPr>
        <p:spPr>
          <a:xfrm>
            <a:off x="3773716" y="2243313"/>
            <a:ext cx="3309256" cy="83099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kern="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还有一些隐层的因素没有在模型中体现</a:t>
            </a:r>
            <a:r>
              <a:rPr lang="en-US" altLang="zh-TW" sz="2400" b="1" kern="0" dirty="0">
                <a:solidFill>
                  <a:prstClr val="black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sz="2400" b="1" kern="0" dirty="0">
              <a:solidFill>
                <a:prstClr val="black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24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0A656C-718F-4AA7-B403-137A845E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考虑一些其它因素（特征）</a:t>
            </a:r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xmlns="" id="{E699E02A-8101-4158-9A75-B51DBD418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7FE05CC3-609F-4D11-9850-8BC2DAC9E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79" y="1530986"/>
            <a:ext cx="7085994" cy="4770423"/>
          </a:xfrm>
          <a:prstGeom prst="rect">
            <a:avLst/>
          </a:prstGeom>
        </p:spPr>
      </p:pic>
      <p:pic>
        <p:nvPicPr>
          <p:cNvPr id="5" name="Picture 2" descr="「Pidgey」的圖片搜尋結果">
            <a:extLst>
              <a:ext uri="{FF2B5EF4-FFF2-40B4-BE49-F238E27FC236}">
                <a16:creationId xmlns:a16="http://schemas.microsoft.com/office/drawing/2014/main" xmlns="" id="{4C13A5EE-A36C-4AB8-B481-1CB13457A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469" y="2304346"/>
            <a:ext cx="1794703" cy="19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「Weedle」的圖片搜尋結果">
            <a:extLst>
              <a:ext uri="{FF2B5EF4-FFF2-40B4-BE49-F238E27FC236}">
                <a16:creationId xmlns:a16="http://schemas.microsoft.com/office/drawing/2014/main" xmlns="" id="{9C15AD64-B7DD-4E3F-A8E6-AAE37B724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446" y="3937716"/>
            <a:ext cx="1108654" cy="144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「Caterpie」的圖片搜尋結果">
            <a:extLst>
              <a:ext uri="{FF2B5EF4-FFF2-40B4-BE49-F238E27FC236}">
                <a16:creationId xmlns:a16="http://schemas.microsoft.com/office/drawing/2014/main" xmlns="" id="{EF0FE8C0-F7E9-470B-9EA9-71A8228BC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677" y="5343921"/>
            <a:ext cx="1223765" cy="118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單箭頭接點 5">
            <a:extLst>
              <a:ext uri="{FF2B5EF4-FFF2-40B4-BE49-F238E27FC236}">
                <a16:creationId xmlns:a16="http://schemas.microsoft.com/office/drawing/2014/main" xmlns="" id="{52F76628-DF7F-475D-943D-7A6D40ABA1E8}"/>
              </a:ext>
            </a:extLst>
          </p:cNvPr>
          <p:cNvCxnSpPr/>
          <p:nvPr/>
        </p:nvCxnSpPr>
        <p:spPr>
          <a:xfrm flipH="1" flipV="1">
            <a:off x="5360504" y="3937717"/>
            <a:ext cx="417444" cy="45881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10">
            <a:extLst>
              <a:ext uri="{FF2B5EF4-FFF2-40B4-BE49-F238E27FC236}">
                <a16:creationId xmlns:a16="http://schemas.microsoft.com/office/drawing/2014/main" xmlns="" id="{AD3C8CDD-0C3F-4E6B-A865-2DE9202ABB2F}"/>
              </a:ext>
            </a:extLst>
          </p:cNvPr>
          <p:cNvCxnSpPr/>
          <p:nvPr/>
        </p:nvCxnSpPr>
        <p:spPr>
          <a:xfrm flipV="1">
            <a:off x="5777948" y="4660752"/>
            <a:ext cx="2445026" cy="308815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11">
            <a:extLst>
              <a:ext uri="{FF2B5EF4-FFF2-40B4-BE49-F238E27FC236}">
                <a16:creationId xmlns:a16="http://schemas.microsoft.com/office/drawing/2014/main" xmlns="" id="{AA91513B-C42A-4CE6-8D12-AD01D6D4C2C5}"/>
              </a:ext>
            </a:extLst>
          </p:cNvPr>
          <p:cNvCxnSpPr/>
          <p:nvPr/>
        </p:nvCxnSpPr>
        <p:spPr>
          <a:xfrm>
            <a:off x="5360504" y="5113661"/>
            <a:ext cx="879172" cy="37206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" name="橢圓 13">
            <a:extLst>
              <a:ext uri="{FF2B5EF4-FFF2-40B4-BE49-F238E27FC236}">
                <a16:creationId xmlns:a16="http://schemas.microsoft.com/office/drawing/2014/main" xmlns="" id="{013BC096-B109-4680-983C-7AE6FFBD740F}"/>
              </a:ext>
            </a:extLst>
          </p:cNvPr>
          <p:cNvSpPr/>
          <p:nvPr/>
        </p:nvSpPr>
        <p:spPr>
          <a:xfrm rot="3009046">
            <a:off x="7800497" y="1353434"/>
            <a:ext cx="993301" cy="250488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2" name="Picture 8" descr="「Eevee」的圖片搜尋結果">
            <a:extLst>
              <a:ext uri="{FF2B5EF4-FFF2-40B4-BE49-F238E27FC236}">
                <a16:creationId xmlns:a16="http://schemas.microsoft.com/office/drawing/2014/main" xmlns="" id="{46B347BC-E584-4479-BE0D-947F8F27B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93494"/>
            <a:ext cx="1538613" cy="153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AF669A11-6D1D-473D-92D5-EF20A08C0740}"/>
              </a:ext>
            </a:extLst>
          </p:cNvPr>
          <p:cNvSpPr/>
          <p:nvPr/>
        </p:nvSpPr>
        <p:spPr>
          <a:xfrm>
            <a:off x="5439623" y="2125779"/>
            <a:ext cx="10793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Eevee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419D7456-7187-4E13-9144-863926BDB95A}"/>
              </a:ext>
            </a:extLst>
          </p:cNvPr>
          <p:cNvSpPr/>
          <p:nvPr/>
        </p:nvSpPr>
        <p:spPr>
          <a:xfrm>
            <a:off x="3778667" y="4085417"/>
            <a:ext cx="1008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Pidgey</a:t>
            </a: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F35C1CCD-3A89-4735-B073-7E3C40AD1DDA}"/>
              </a:ext>
            </a:extLst>
          </p:cNvPr>
          <p:cNvSpPr/>
          <p:nvPr/>
        </p:nvSpPr>
        <p:spPr>
          <a:xfrm>
            <a:off x="8996100" y="4804975"/>
            <a:ext cx="1141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Weedle</a:t>
            </a: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A42FFA21-1AEF-4B69-BAA7-133578D70DFD}"/>
              </a:ext>
            </a:extLst>
          </p:cNvPr>
          <p:cNvSpPr/>
          <p:nvPr/>
        </p:nvSpPr>
        <p:spPr>
          <a:xfrm>
            <a:off x="7463442" y="6103968"/>
            <a:ext cx="1239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Caterpie</a:t>
            </a: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292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43972F9-1B96-47DF-983D-E57D0968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Back to step 1: </a:t>
            </a:r>
            <a:br>
              <a:rPr lang="en-US" altLang="zh-CN" dirty="0"/>
            </a:br>
            <a:r>
              <a:rPr lang="en-US" altLang="zh-CN" dirty="0"/>
              <a:t>Redesign the Model</a:t>
            </a:r>
            <a:endParaRPr lang="zh-CN" altLang="en-US" dirty="0"/>
          </a:p>
        </p:txBody>
      </p:sp>
      <p:sp>
        <p:nvSpPr>
          <p:cNvPr id="21" name="内容占位符 20">
            <a:extLst>
              <a:ext uri="{FF2B5EF4-FFF2-40B4-BE49-F238E27FC236}">
                <a16:creationId xmlns:a16="http://schemas.microsoft.com/office/drawing/2014/main" xmlns="" id="{FCA644CA-E6CE-4762-92CA-0870C8B1B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ADD02EE-FE5D-4F32-B946-1F6C2B73A636}"/>
              </a:ext>
            </a:extLst>
          </p:cNvPr>
          <p:cNvSpPr/>
          <p:nvPr/>
        </p:nvSpPr>
        <p:spPr>
          <a:xfrm>
            <a:off x="3159370" y="2968757"/>
            <a:ext cx="5855677" cy="2517183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文字方塊 3">
            <a:extLst>
              <a:ext uri="{FF2B5EF4-FFF2-40B4-BE49-F238E27FC236}">
                <a16:creationId xmlns:a16="http://schemas.microsoft.com/office/drawing/2014/main" xmlns="" id="{5793AFBD-65C1-4907-8B95-4B6A039CD8C2}"/>
              </a:ext>
            </a:extLst>
          </p:cNvPr>
          <p:cNvSpPr txBox="1"/>
          <p:nvPr/>
        </p:nvSpPr>
        <p:spPr>
          <a:xfrm>
            <a:off x="5357447" y="1936877"/>
            <a:ext cx="1477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x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文字方塊 16">
            <a:extLst>
              <a:ext uri="{FF2B5EF4-FFF2-40B4-BE49-F238E27FC236}">
                <a16:creationId xmlns:a16="http://schemas.microsoft.com/office/drawing/2014/main" xmlns="" id="{623D265E-418E-4A70-A81D-451A85CAE1C0}"/>
              </a:ext>
            </a:extLst>
          </p:cNvPr>
          <p:cNvSpPr txBox="1"/>
          <p:nvPr/>
        </p:nvSpPr>
        <p:spPr>
          <a:xfrm>
            <a:off x="5357447" y="5994598"/>
            <a:ext cx="1477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y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箭號: 向下 17">
            <a:extLst>
              <a:ext uri="{FF2B5EF4-FFF2-40B4-BE49-F238E27FC236}">
                <a16:creationId xmlns:a16="http://schemas.microsoft.com/office/drawing/2014/main" xmlns="" id="{10A6E3D0-B55C-4237-8B2E-9855E0F86C97}"/>
              </a:ext>
            </a:extLst>
          </p:cNvPr>
          <p:cNvSpPr/>
          <p:nvPr/>
        </p:nvSpPr>
        <p:spPr>
          <a:xfrm>
            <a:off x="5832231" y="2484273"/>
            <a:ext cx="509954" cy="457715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箭號: 向下 18">
            <a:extLst>
              <a:ext uri="{FF2B5EF4-FFF2-40B4-BE49-F238E27FC236}">
                <a16:creationId xmlns:a16="http://schemas.microsoft.com/office/drawing/2014/main" xmlns="" id="{0FA58470-79DC-4A83-89AF-06C6467B3591}"/>
              </a:ext>
            </a:extLst>
          </p:cNvPr>
          <p:cNvSpPr/>
          <p:nvPr/>
        </p:nvSpPr>
        <p:spPr>
          <a:xfrm>
            <a:off x="5832231" y="5594760"/>
            <a:ext cx="509954" cy="457715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029DB150-50C6-4F47-929C-E168C9A1439D}"/>
                  </a:ext>
                </a:extLst>
              </p:cNvPr>
              <p:cNvSpPr/>
              <p:nvPr/>
            </p:nvSpPr>
            <p:spPr>
              <a:xfrm>
                <a:off x="3546220" y="3117214"/>
                <a:ext cx="20226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m:t>Pidgey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29DB150-50C6-4F47-929C-E168C9A14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220" y="3117214"/>
                <a:ext cx="2022670" cy="461665"/>
              </a:xfrm>
              <a:prstGeom prst="rect">
                <a:avLst/>
              </a:prstGeom>
              <a:blipFill>
                <a:blip r:embed="rId2"/>
                <a:stretch>
                  <a:fillRect l="-4819" t="-10526" r="-3012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id="{2DC7B246-A5EF-4861-A401-B93C6340F5B8}"/>
                  </a:ext>
                </a:extLst>
              </p:cNvPr>
              <p:cNvSpPr/>
              <p:nvPr/>
            </p:nvSpPr>
            <p:spPr>
              <a:xfrm>
                <a:off x="3526955" y="3685330"/>
                <a:ext cx="21621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m:t>Weedle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DC7B246-A5EF-4861-A401-B93C6340F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955" y="3685330"/>
                <a:ext cx="2162130" cy="461665"/>
              </a:xfrm>
              <a:prstGeom prst="rect">
                <a:avLst/>
              </a:prstGeom>
              <a:blipFill>
                <a:blip r:embed="rId3"/>
                <a:stretch>
                  <a:fillRect l="-4520" t="-10667" r="-2825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id="{5DC2E4CC-B966-4094-B835-6220F6C0360F}"/>
                  </a:ext>
                </a:extLst>
              </p:cNvPr>
              <p:cNvSpPr/>
              <p:nvPr/>
            </p:nvSpPr>
            <p:spPr>
              <a:xfrm>
                <a:off x="3526956" y="4265196"/>
                <a:ext cx="22551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m:t>Caterpie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DC2E4CC-B966-4094-B835-6220F6C03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956" y="4265196"/>
                <a:ext cx="2255105" cy="461665"/>
              </a:xfrm>
              <a:prstGeom prst="rect">
                <a:avLst/>
              </a:prstGeom>
              <a:blipFill>
                <a:blip r:embed="rId4"/>
                <a:stretch>
                  <a:fillRect l="-4324" t="-10667" r="-2703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xmlns="" id="{B0A818F3-8A6D-48F4-8E17-79BC192AA836}"/>
                  </a:ext>
                </a:extLst>
              </p:cNvPr>
              <p:cNvSpPr/>
              <p:nvPr/>
            </p:nvSpPr>
            <p:spPr>
              <a:xfrm>
                <a:off x="3526956" y="4875978"/>
                <a:ext cx="19457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m:t>Eevee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0A818F3-8A6D-48F4-8E17-79BC192AA8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956" y="4875978"/>
                <a:ext cx="1945725" cy="461665"/>
              </a:xfrm>
              <a:prstGeom prst="rect">
                <a:avLst/>
              </a:prstGeom>
              <a:blipFill>
                <a:blip r:embed="rId5"/>
                <a:stretch>
                  <a:fillRect l="-5016" t="-10526" r="-3135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23">
                <a:extLst>
                  <a:ext uri="{FF2B5EF4-FFF2-40B4-BE49-F238E27FC236}">
                    <a16:creationId xmlns:a16="http://schemas.microsoft.com/office/drawing/2014/main" xmlns="" id="{831DBFCD-2BD2-4F42-ADAF-A9E271E269EB}"/>
                  </a:ext>
                </a:extLst>
              </p:cNvPr>
              <p:cNvSpPr txBox="1"/>
              <p:nvPr/>
            </p:nvSpPr>
            <p:spPr>
              <a:xfrm>
                <a:off x="6342185" y="3120650"/>
                <a:ext cx="2496260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3" name="文字方塊 23">
                <a:extLst>
                  <a:ext uri="{FF2B5EF4-FFF2-40B4-BE49-F238E27FC236}">
                    <a16:creationId xmlns:a16="http://schemas.microsoft.com/office/drawing/2014/main" id="{831DBFCD-2BD2-4F42-ADAF-A9E271E26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185" y="3120650"/>
                <a:ext cx="2496260" cy="49019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24">
                <a:extLst>
                  <a:ext uri="{FF2B5EF4-FFF2-40B4-BE49-F238E27FC236}">
                    <a16:creationId xmlns:a16="http://schemas.microsoft.com/office/drawing/2014/main" xmlns="" id="{DF8D8450-30D7-4FD7-976D-B775BB36964D}"/>
                  </a:ext>
                </a:extLst>
              </p:cNvPr>
              <p:cNvSpPr txBox="1"/>
              <p:nvPr/>
            </p:nvSpPr>
            <p:spPr>
              <a:xfrm>
                <a:off x="6291498" y="3665078"/>
                <a:ext cx="2597634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4" name="文字方塊 24">
                <a:extLst>
                  <a:ext uri="{FF2B5EF4-FFF2-40B4-BE49-F238E27FC236}">
                    <a16:creationId xmlns:a16="http://schemas.microsoft.com/office/drawing/2014/main" id="{DF8D8450-30D7-4FD7-976D-B775BB369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498" y="3665078"/>
                <a:ext cx="2597634" cy="490199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25">
                <a:extLst>
                  <a:ext uri="{FF2B5EF4-FFF2-40B4-BE49-F238E27FC236}">
                    <a16:creationId xmlns:a16="http://schemas.microsoft.com/office/drawing/2014/main" xmlns="" id="{E01C6ACD-8E6F-42DD-911B-24B241B331D3}"/>
                  </a:ext>
                </a:extLst>
              </p:cNvPr>
              <p:cNvSpPr txBox="1"/>
              <p:nvPr/>
            </p:nvSpPr>
            <p:spPr>
              <a:xfrm>
                <a:off x="6342185" y="4227349"/>
                <a:ext cx="2510494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5" name="文字方塊 25">
                <a:extLst>
                  <a:ext uri="{FF2B5EF4-FFF2-40B4-BE49-F238E27FC236}">
                    <a16:creationId xmlns:a16="http://schemas.microsoft.com/office/drawing/2014/main" id="{E01C6ACD-8E6F-42DD-911B-24B241B33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185" y="4227349"/>
                <a:ext cx="2510494" cy="490199"/>
              </a:xfrm>
              <a:prstGeom prst="rect">
                <a:avLst/>
              </a:prstGeom>
              <a:blipFill>
                <a:blip r:embed="rId8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26">
                <a:extLst>
                  <a:ext uri="{FF2B5EF4-FFF2-40B4-BE49-F238E27FC236}">
                    <a16:creationId xmlns:a16="http://schemas.microsoft.com/office/drawing/2014/main" xmlns="" id="{F803B03B-BD8B-4588-8011-1372553EDBBE}"/>
                  </a:ext>
                </a:extLst>
              </p:cNvPr>
              <p:cNvSpPr txBox="1"/>
              <p:nvPr/>
            </p:nvSpPr>
            <p:spPr>
              <a:xfrm>
                <a:off x="6342185" y="4837810"/>
                <a:ext cx="2496260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6" name="文字方塊 26">
                <a:extLst>
                  <a:ext uri="{FF2B5EF4-FFF2-40B4-BE49-F238E27FC236}">
                    <a16:creationId xmlns:a16="http://schemas.microsoft.com/office/drawing/2014/main" id="{F803B03B-BD8B-4588-8011-1372553ED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185" y="4837810"/>
                <a:ext cx="2496260" cy="490199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群組 29">
            <a:extLst>
              <a:ext uri="{FF2B5EF4-FFF2-40B4-BE49-F238E27FC236}">
                <a16:creationId xmlns:a16="http://schemas.microsoft.com/office/drawing/2014/main" xmlns="" id="{9E67D833-CBB0-47B5-967E-74C55336ADF7}"/>
              </a:ext>
            </a:extLst>
          </p:cNvPr>
          <p:cNvGrpSpPr/>
          <p:nvPr/>
        </p:nvGrpSpPr>
        <p:grpSpPr>
          <a:xfrm>
            <a:off x="7370221" y="540452"/>
            <a:ext cx="2669129" cy="1537930"/>
            <a:chOff x="8778410" y="152759"/>
            <a:chExt cx="2669129" cy="1537930"/>
          </a:xfrm>
        </p:grpSpPr>
        <p:sp>
          <p:nvSpPr>
            <p:cNvPr id="18" name="文字方塊 27">
              <a:extLst>
                <a:ext uri="{FF2B5EF4-FFF2-40B4-BE49-F238E27FC236}">
                  <a16:creationId xmlns:a16="http://schemas.microsoft.com/office/drawing/2014/main" xmlns="" id="{519B40C0-8782-4B7F-889E-FF57C58ACDD7}"/>
                </a:ext>
              </a:extLst>
            </p:cNvPr>
            <p:cNvSpPr txBox="1"/>
            <p:nvPr/>
          </p:nvSpPr>
          <p:spPr>
            <a:xfrm>
              <a:off x="8933430" y="1167469"/>
              <a:ext cx="2368637" cy="52322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TW" sz="28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Linear model?</a:t>
              </a:r>
              <a:endParaRPr lang="zh-TW" altLang="en-US" sz="28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28">
                  <a:extLst>
                    <a:ext uri="{FF2B5EF4-FFF2-40B4-BE49-F238E27FC236}">
                      <a16:creationId xmlns:a16="http://schemas.microsoft.com/office/drawing/2014/main" xmlns="" id="{2B4CA28D-066E-45F5-9BF6-F82F0A359EB8}"/>
                    </a:ext>
                  </a:extLst>
                </p:cNvPr>
                <p:cNvSpPr txBox="1"/>
                <p:nvPr/>
              </p:nvSpPr>
              <p:spPr>
                <a:xfrm>
                  <a:off x="8778410" y="152759"/>
                  <a:ext cx="2669129" cy="1043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8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8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8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TW" sz="28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TW" sz="28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8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8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8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8410" y="152759"/>
                  <a:ext cx="2669129" cy="10433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xmlns="" id="{5A2FAC81-6604-42D9-A88D-341E105FE7A3}"/>
                  </a:ext>
                </a:extLst>
              </p:cNvPr>
              <p:cNvSpPr/>
              <p:nvPr/>
            </p:nvSpPr>
            <p:spPr>
              <a:xfrm>
                <a:off x="2152651" y="2197962"/>
                <a:ext cx="1911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x 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的种类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A2FAC81-6604-42D9-A88D-341E105FE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1" y="2197962"/>
                <a:ext cx="1911549" cy="461665"/>
              </a:xfrm>
              <a:prstGeom prst="rect">
                <a:avLst/>
              </a:prstGeom>
              <a:blipFill>
                <a:blip r:embed="rId12"/>
                <a:stretch>
                  <a:fillRect t="-16000" r="-4140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32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48E9739-25E3-40E9-8636-3EC02854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Back to step 1: </a:t>
            </a:r>
            <a:br>
              <a:rPr lang="en-US" altLang="zh-CN" dirty="0"/>
            </a:br>
            <a:r>
              <a:rPr lang="en-US" altLang="zh-CN" dirty="0"/>
              <a:t>Redesign the Model</a:t>
            </a:r>
            <a:endParaRPr lang="zh-CN" altLang="en-US" dirty="0"/>
          </a:p>
        </p:txBody>
      </p:sp>
      <p:sp>
        <p:nvSpPr>
          <p:cNvPr id="42" name="内容占位符 41">
            <a:extLst>
              <a:ext uri="{FF2B5EF4-FFF2-40B4-BE49-F238E27FC236}">
                <a16:creationId xmlns:a16="http://schemas.microsoft.com/office/drawing/2014/main" xmlns="" id="{4637071E-5D96-4A83-9BF7-7C1015232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4">
                <a:extLst>
                  <a:ext uri="{FF2B5EF4-FFF2-40B4-BE49-F238E27FC236}">
                    <a16:creationId xmlns:a16="http://schemas.microsoft.com/office/drawing/2014/main" xmlns="" id="{284660AD-F0DB-4B75-BA19-077079D8B8DA}"/>
                  </a:ext>
                </a:extLst>
              </p:cNvPr>
              <p:cNvSpPr txBox="1"/>
              <p:nvPr/>
            </p:nvSpPr>
            <p:spPr>
              <a:xfrm>
                <a:off x="2134406" y="1881449"/>
                <a:ext cx="32948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TW" sz="2400" dirty="0">
                              <a:solidFill>
                                <a:prstClr val="black"/>
                              </a:solidFill>
                              <a:latin typeface="Calibri" panose="020F0502020204030204"/>
                              <a:ea typeface="新細明體" panose="02020500000000000000" pitchFamily="18" charset="-120"/>
                            </a:rPr>
                            <m:t>Pidgey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文字方塊 4">
                <a:extLst>
                  <a:ext uri="{FF2B5EF4-FFF2-40B4-BE49-F238E27FC236}">
                    <a16:creationId xmlns:a16="http://schemas.microsoft.com/office/drawing/2014/main" id="{284660AD-F0DB-4B75-BA19-077079D8B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06" y="1881449"/>
                <a:ext cx="3294812" cy="461665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5">
                <a:extLst>
                  <a:ext uri="{FF2B5EF4-FFF2-40B4-BE49-F238E27FC236}">
                    <a16:creationId xmlns:a16="http://schemas.microsoft.com/office/drawing/2014/main" xmlns="" id="{DCE736FE-161D-43C7-AF75-D4C17C77F88B}"/>
                  </a:ext>
                </a:extLst>
              </p:cNvPr>
              <p:cNvSpPr txBox="1"/>
              <p:nvPr/>
            </p:nvSpPr>
            <p:spPr>
              <a:xfrm>
                <a:off x="2511879" y="3149574"/>
                <a:ext cx="30936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TW" sz="2400" dirty="0">
                              <a:solidFill>
                                <a:prstClr val="black"/>
                              </a:solidFill>
                              <a:latin typeface="Calibri" panose="020F0502020204030204"/>
                              <a:ea typeface="新細明體" panose="02020500000000000000" pitchFamily="18" charset="-120"/>
                            </a:rPr>
                            <m:t>Weedle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文字方塊 5">
                <a:extLst>
                  <a:ext uri="{FF2B5EF4-FFF2-40B4-BE49-F238E27FC236}">
                    <a16:creationId xmlns:a16="http://schemas.microsoft.com/office/drawing/2014/main" id="{DCE736FE-161D-43C7-AF75-D4C17C77F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879" y="3149574"/>
                <a:ext cx="3093667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">
                <a:extLst>
                  <a:ext uri="{FF2B5EF4-FFF2-40B4-BE49-F238E27FC236}">
                    <a16:creationId xmlns:a16="http://schemas.microsoft.com/office/drawing/2014/main" xmlns="" id="{89506AE6-A74B-4958-852B-64F7AAE9F65C}"/>
                  </a:ext>
                </a:extLst>
              </p:cNvPr>
              <p:cNvSpPr txBox="1"/>
              <p:nvPr/>
            </p:nvSpPr>
            <p:spPr>
              <a:xfrm>
                <a:off x="2511878" y="4346994"/>
                <a:ext cx="3186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TW" sz="2400" dirty="0">
                              <a:solidFill>
                                <a:prstClr val="black"/>
                              </a:solidFill>
                              <a:latin typeface="Calibri" panose="020F0502020204030204"/>
                              <a:ea typeface="新細明體" panose="02020500000000000000" pitchFamily="18" charset="-120"/>
                            </a:rPr>
                            <m:t>Caterpie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6">
                <a:extLst>
                  <a:ext uri="{FF2B5EF4-FFF2-40B4-BE49-F238E27FC236}">
                    <a16:creationId xmlns:a16="http://schemas.microsoft.com/office/drawing/2014/main" id="{89506AE6-A74B-4958-852B-64F7AAE9F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878" y="4346994"/>
                <a:ext cx="3186642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7">
                <a:extLst>
                  <a:ext uri="{FF2B5EF4-FFF2-40B4-BE49-F238E27FC236}">
                    <a16:creationId xmlns:a16="http://schemas.microsoft.com/office/drawing/2014/main" xmlns="" id="{7B30BDEB-DE89-4B6A-8DB5-D6343A666E65}"/>
                  </a:ext>
                </a:extLst>
              </p:cNvPr>
              <p:cNvSpPr txBox="1"/>
              <p:nvPr/>
            </p:nvSpPr>
            <p:spPr>
              <a:xfrm>
                <a:off x="2511879" y="5544414"/>
                <a:ext cx="28772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TW" sz="2400" dirty="0">
                              <a:solidFill>
                                <a:prstClr val="black"/>
                              </a:solidFill>
                              <a:latin typeface="Calibri" panose="020F0502020204030204"/>
                              <a:ea typeface="新細明體" panose="02020500000000000000" pitchFamily="18" charset="-120"/>
                            </a:rPr>
                            <m:t>Eevee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文字方塊 7">
                <a:extLst>
                  <a:ext uri="{FF2B5EF4-FFF2-40B4-BE49-F238E27FC236}">
                    <a16:creationId xmlns:a16="http://schemas.microsoft.com/office/drawing/2014/main" id="{7B30BDEB-DE89-4B6A-8DB5-D6343A666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879" y="5544414"/>
                <a:ext cx="28772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8">
                <a:extLst>
                  <a:ext uri="{FF2B5EF4-FFF2-40B4-BE49-F238E27FC236}">
                    <a16:creationId xmlns:a16="http://schemas.microsoft.com/office/drawing/2014/main" xmlns="" id="{E1911737-29C8-4456-83D0-DEB85DEEE470}"/>
                  </a:ext>
                </a:extLst>
              </p:cNvPr>
              <p:cNvSpPr txBox="1"/>
              <p:nvPr/>
            </p:nvSpPr>
            <p:spPr>
              <a:xfrm>
                <a:off x="2511878" y="2497381"/>
                <a:ext cx="3438442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TW" sz="2400" dirty="0">
                              <a:solidFill>
                                <a:prstClr val="black"/>
                              </a:solidFill>
                              <a:latin typeface="Calibri" panose="020F0502020204030204"/>
                              <a:ea typeface="新細明體" panose="02020500000000000000" pitchFamily="18" charset="-120"/>
                            </a:rPr>
                            <m:t>Pidgey</m:t>
                          </m:r>
                        </m:e>
                      </m:d>
                      <m:sSub>
                        <m:sSubPr>
                          <m:ctrlP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文字方塊 8">
                <a:extLst>
                  <a:ext uri="{FF2B5EF4-FFF2-40B4-BE49-F238E27FC236}">
                    <a16:creationId xmlns:a16="http://schemas.microsoft.com/office/drawing/2014/main" id="{E1911737-29C8-4456-83D0-DEB85DEEE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878" y="2497381"/>
                <a:ext cx="3438442" cy="490199"/>
              </a:xfrm>
              <a:prstGeom prst="rect">
                <a:avLst/>
              </a:prstGeom>
              <a:blipFill>
                <a:blip r:embed="rId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9">
                <a:extLst>
                  <a:ext uri="{FF2B5EF4-FFF2-40B4-BE49-F238E27FC236}">
                    <a16:creationId xmlns:a16="http://schemas.microsoft.com/office/drawing/2014/main" xmlns="" id="{183F0034-1865-4AEC-A88A-2571CC47B5BF}"/>
                  </a:ext>
                </a:extLst>
              </p:cNvPr>
              <p:cNvSpPr txBox="1"/>
              <p:nvPr/>
            </p:nvSpPr>
            <p:spPr>
              <a:xfrm>
                <a:off x="2511879" y="3748284"/>
                <a:ext cx="3585019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TW" sz="2400" dirty="0">
                              <a:solidFill>
                                <a:prstClr val="black"/>
                              </a:solidFill>
                              <a:latin typeface="Calibri" panose="020F0502020204030204"/>
                              <a:ea typeface="新細明體" panose="02020500000000000000" pitchFamily="18" charset="-120"/>
                            </a:rPr>
                            <m:t>Weedle</m:t>
                          </m:r>
                        </m:e>
                      </m:d>
                      <m:sSub>
                        <m:sSubPr>
                          <m:ctrlP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文字方塊 9">
                <a:extLst>
                  <a:ext uri="{FF2B5EF4-FFF2-40B4-BE49-F238E27FC236}">
                    <a16:creationId xmlns:a16="http://schemas.microsoft.com/office/drawing/2014/main" id="{183F0034-1865-4AEC-A88A-2571CC47B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879" y="3748284"/>
                <a:ext cx="3585019" cy="49019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10">
                <a:extLst>
                  <a:ext uri="{FF2B5EF4-FFF2-40B4-BE49-F238E27FC236}">
                    <a16:creationId xmlns:a16="http://schemas.microsoft.com/office/drawing/2014/main" xmlns="" id="{DCDB3985-E4B7-44A1-91BB-FA38B015A144}"/>
                  </a:ext>
                </a:extLst>
              </p:cNvPr>
              <p:cNvSpPr txBox="1"/>
              <p:nvPr/>
            </p:nvSpPr>
            <p:spPr>
              <a:xfrm>
                <a:off x="2511878" y="4967444"/>
                <a:ext cx="3677994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TW" sz="2400" dirty="0">
                              <a:solidFill>
                                <a:prstClr val="black"/>
                              </a:solidFill>
                              <a:latin typeface="Calibri" panose="020F0502020204030204"/>
                              <a:ea typeface="新細明體" panose="02020500000000000000" pitchFamily="18" charset="-120"/>
                            </a:rPr>
                            <m:t>Caterpie</m:t>
                          </m:r>
                        </m:e>
                      </m:d>
                      <m:sSub>
                        <m:sSubPr>
                          <m:ctrlP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" name="文字方塊 10">
                <a:extLst>
                  <a:ext uri="{FF2B5EF4-FFF2-40B4-BE49-F238E27FC236}">
                    <a16:creationId xmlns:a16="http://schemas.microsoft.com/office/drawing/2014/main" id="{DCDB3985-E4B7-44A1-91BB-FA38B015A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878" y="4967444"/>
                <a:ext cx="3677994" cy="490199"/>
              </a:xfrm>
              <a:prstGeom prst="rect">
                <a:avLst/>
              </a:prstGeom>
              <a:blipFill>
                <a:blip r:embed="rId8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1">
                <a:extLst>
                  <a:ext uri="{FF2B5EF4-FFF2-40B4-BE49-F238E27FC236}">
                    <a16:creationId xmlns:a16="http://schemas.microsoft.com/office/drawing/2014/main" xmlns="" id="{77051873-D296-44EF-B81F-CEE7510EF48F}"/>
                  </a:ext>
                </a:extLst>
              </p:cNvPr>
              <p:cNvSpPr txBox="1"/>
              <p:nvPr/>
            </p:nvSpPr>
            <p:spPr>
              <a:xfrm>
                <a:off x="2511879" y="6121384"/>
                <a:ext cx="3359253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TW" sz="2400" dirty="0">
                              <a:solidFill>
                                <a:prstClr val="black"/>
                              </a:solidFill>
                              <a:latin typeface="Calibri" panose="020F0502020204030204"/>
                              <a:ea typeface="新細明體" panose="02020500000000000000" pitchFamily="18" charset="-120"/>
                            </a:rPr>
                            <m:t>Eevee</m:t>
                          </m:r>
                        </m:e>
                      </m:d>
                      <m:sSub>
                        <m:sSubPr>
                          <m:ctrlP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1" name="文字方塊 11">
                <a:extLst>
                  <a:ext uri="{FF2B5EF4-FFF2-40B4-BE49-F238E27FC236}">
                    <a16:creationId xmlns:a16="http://schemas.microsoft.com/office/drawing/2014/main" id="{77051873-D296-44EF-B81F-CEE7510E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879" y="6121384"/>
                <a:ext cx="3359253" cy="490199"/>
              </a:xfrm>
              <a:prstGeom prst="rect">
                <a:avLst/>
              </a:prstGeom>
              <a:blipFill>
                <a:blip r:embed="rId9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xmlns="" id="{16EE5CCE-F85D-45A4-89FE-0D236D4EB4E2}"/>
                  </a:ext>
                </a:extLst>
              </p:cNvPr>
              <p:cNvSpPr/>
              <p:nvPr/>
            </p:nvSpPr>
            <p:spPr>
              <a:xfrm>
                <a:off x="6830534" y="2624397"/>
                <a:ext cx="22020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TW" sz="2400" dirty="0">
                              <a:solidFill>
                                <a:prstClr val="black"/>
                              </a:solidFill>
                              <a:latin typeface="Calibri" panose="020F0502020204030204"/>
                              <a:ea typeface="新細明體" panose="02020500000000000000" pitchFamily="18" charset="-120"/>
                            </a:rPr>
                            <m:t>Pidgey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6EE5CCE-F85D-45A4-89FE-0D236D4EB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534" y="2624397"/>
                <a:ext cx="2202013" cy="461665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左大括弧 13">
            <a:extLst>
              <a:ext uri="{FF2B5EF4-FFF2-40B4-BE49-F238E27FC236}">
                <a16:creationId xmlns:a16="http://schemas.microsoft.com/office/drawing/2014/main" xmlns="" id="{6B827900-8441-41CA-A6D6-DF7789B8721A}"/>
              </a:ext>
            </a:extLst>
          </p:cNvPr>
          <p:cNvSpPr/>
          <p:nvPr/>
        </p:nvSpPr>
        <p:spPr>
          <a:xfrm>
            <a:off x="6869375" y="3499699"/>
            <a:ext cx="258990" cy="1107334"/>
          </a:xfrm>
          <a:prstGeom prst="leftBrace">
            <a:avLst>
              <a:gd name="adj1" fmla="val 56513"/>
              <a:gd name="adj2" fmla="val 50000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文字方塊 14">
            <a:extLst>
              <a:ext uri="{FF2B5EF4-FFF2-40B4-BE49-F238E27FC236}">
                <a16:creationId xmlns:a16="http://schemas.microsoft.com/office/drawing/2014/main" xmlns="" id="{AED0EF17-0C68-4BD8-B68E-C75824919FBD}"/>
              </a:ext>
            </a:extLst>
          </p:cNvPr>
          <p:cNvSpPr txBox="1"/>
          <p:nvPr/>
        </p:nvSpPr>
        <p:spPr>
          <a:xfrm>
            <a:off x="7076105" y="3397301"/>
            <a:ext cx="546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=1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5" name="文字方塊 15">
            <a:extLst>
              <a:ext uri="{FF2B5EF4-FFF2-40B4-BE49-F238E27FC236}">
                <a16:creationId xmlns:a16="http://schemas.microsoft.com/office/drawing/2014/main" xmlns="" id="{A8280D46-1054-4DFD-887C-88A78C20A13D}"/>
              </a:ext>
            </a:extLst>
          </p:cNvPr>
          <p:cNvSpPr txBox="1"/>
          <p:nvPr/>
        </p:nvSpPr>
        <p:spPr>
          <a:xfrm>
            <a:off x="7102216" y="4172008"/>
            <a:ext cx="546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=0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16" name="群組 16">
            <a:extLst>
              <a:ext uri="{FF2B5EF4-FFF2-40B4-BE49-F238E27FC236}">
                <a16:creationId xmlns:a16="http://schemas.microsoft.com/office/drawing/2014/main" xmlns="" id="{2B10DC9D-4490-4FA7-AF7A-0358B9CC35DF}"/>
              </a:ext>
            </a:extLst>
          </p:cNvPr>
          <p:cNvGrpSpPr/>
          <p:nvPr/>
        </p:nvGrpSpPr>
        <p:grpSpPr>
          <a:xfrm>
            <a:off x="7370221" y="540452"/>
            <a:ext cx="2669129" cy="1537930"/>
            <a:chOff x="8778410" y="152759"/>
            <a:chExt cx="2669129" cy="1537930"/>
          </a:xfrm>
        </p:grpSpPr>
        <p:sp>
          <p:nvSpPr>
            <p:cNvPr id="17" name="文字方塊 17">
              <a:extLst>
                <a:ext uri="{FF2B5EF4-FFF2-40B4-BE49-F238E27FC236}">
                  <a16:creationId xmlns:a16="http://schemas.microsoft.com/office/drawing/2014/main" xmlns="" id="{21BBDDDB-8A67-4925-B500-31DFE1C6F378}"/>
                </a:ext>
              </a:extLst>
            </p:cNvPr>
            <p:cNvSpPr txBox="1"/>
            <p:nvPr/>
          </p:nvSpPr>
          <p:spPr>
            <a:xfrm>
              <a:off x="8933430" y="1167469"/>
              <a:ext cx="2368637" cy="52322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TW" sz="28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Linear model?</a:t>
              </a:r>
              <a:endParaRPr lang="zh-TW" altLang="en-US" sz="28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8">
                  <a:extLst>
                    <a:ext uri="{FF2B5EF4-FFF2-40B4-BE49-F238E27FC236}">
                      <a16:creationId xmlns:a16="http://schemas.microsoft.com/office/drawing/2014/main" xmlns="" id="{88303AE7-36E3-45C9-9E3A-36D602BF118C}"/>
                    </a:ext>
                  </a:extLst>
                </p:cNvPr>
                <p:cNvSpPr txBox="1"/>
                <p:nvPr/>
              </p:nvSpPr>
              <p:spPr>
                <a:xfrm>
                  <a:off x="8778410" y="152759"/>
                  <a:ext cx="2669129" cy="1043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8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8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8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TW" sz="28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TW" sz="28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8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8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8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8410" y="152759"/>
                  <a:ext cx="2669129" cy="10433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0A272304-1D4B-45C3-82A9-251A0B6E49A7}"/>
              </a:ext>
            </a:extLst>
          </p:cNvPr>
          <p:cNvSpPr/>
          <p:nvPr/>
        </p:nvSpPr>
        <p:spPr>
          <a:xfrm>
            <a:off x="3353922" y="1765300"/>
            <a:ext cx="3131836" cy="49530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5CA7DF3C-33D6-455E-9EF2-C80716FB70DB}"/>
              </a:ext>
            </a:extLst>
          </p:cNvPr>
          <p:cNvSpPr/>
          <p:nvPr/>
        </p:nvSpPr>
        <p:spPr>
          <a:xfrm>
            <a:off x="9681518" y="725716"/>
            <a:ext cx="410587" cy="578039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xmlns="" id="{047150C5-AE5C-406C-8D75-EBF7BA81073E}"/>
                  </a:ext>
                </a:extLst>
              </p:cNvPr>
              <p:cNvSpPr/>
              <p:nvPr/>
            </p:nvSpPr>
            <p:spPr>
              <a:xfrm>
                <a:off x="7763904" y="3393336"/>
                <a:ext cx="194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m:t>Pidgey</m:t>
                    </m:r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47150C5-AE5C-406C-8D75-EBF7BA810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904" y="3393336"/>
                <a:ext cx="1940916" cy="461665"/>
              </a:xfrm>
              <a:prstGeom prst="rect">
                <a:avLst/>
              </a:prstGeom>
              <a:blipFill>
                <a:blip r:embed="rId13"/>
                <a:stretch>
                  <a:fillRect l="-5031" t="-10667" r="-1572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558505D-87DD-4440-B629-0C42BCF50983}"/>
              </a:ext>
            </a:extLst>
          </p:cNvPr>
          <p:cNvSpPr/>
          <p:nvPr/>
        </p:nvSpPr>
        <p:spPr>
          <a:xfrm>
            <a:off x="7763905" y="4199142"/>
            <a:ext cx="14382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Cambria Math" panose="02040503050406030204" pitchFamily="18" charset="0"/>
              </a:rPr>
              <a:t>otherwise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xmlns="" id="{419340BF-8612-497F-B018-024C9FE39418}"/>
                  </a:ext>
                </a:extLst>
              </p:cNvPr>
              <p:cNvSpPr/>
              <p:nvPr/>
            </p:nvSpPr>
            <p:spPr>
              <a:xfrm>
                <a:off x="6712993" y="5152108"/>
                <a:ext cx="194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m:t>Pidgey</m:t>
                    </m:r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19340BF-8612-497F-B018-024C9FE39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993" y="5152108"/>
                <a:ext cx="1940916" cy="461665"/>
              </a:xfrm>
              <a:prstGeom prst="rect">
                <a:avLst/>
              </a:prstGeom>
              <a:blipFill>
                <a:blip r:embed="rId14"/>
                <a:stretch>
                  <a:fillRect l="-4702" t="-10526" r="-1254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32">
                <a:extLst>
                  <a:ext uri="{FF2B5EF4-FFF2-40B4-BE49-F238E27FC236}">
                    <a16:creationId xmlns:a16="http://schemas.microsoft.com/office/drawing/2014/main" xmlns="" id="{1240C540-11CF-4D15-B87A-D33061ADBE42}"/>
                  </a:ext>
                </a:extLst>
              </p:cNvPr>
              <p:cNvSpPr txBox="1"/>
              <p:nvPr/>
            </p:nvSpPr>
            <p:spPr>
              <a:xfrm>
                <a:off x="7477312" y="5720647"/>
                <a:ext cx="2496260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4" name="文字方塊 32">
                <a:extLst>
                  <a:ext uri="{FF2B5EF4-FFF2-40B4-BE49-F238E27FC236}">
                    <a16:creationId xmlns:a16="http://schemas.microsoft.com/office/drawing/2014/main" id="{1240C540-11CF-4D15-B87A-D33061ADB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312" y="5720647"/>
                <a:ext cx="2496260" cy="490199"/>
              </a:xfrm>
              <a:prstGeom prst="rect">
                <a:avLst/>
              </a:prstGeom>
              <a:blipFill>
                <a:blip r:embed="rId15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4ED60398-A770-4BE1-9996-8A00D0B0BDB3}"/>
              </a:ext>
            </a:extLst>
          </p:cNvPr>
          <p:cNvSpPr/>
          <p:nvPr/>
        </p:nvSpPr>
        <p:spPr>
          <a:xfrm>
            <a:off x="3356374" y="1909943"/>
            <a:ext cx="2170415" cy="41899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7961F6F7-DC93-4965-9233-3CAD6F013B61}"/>
              </a:ext>
            </a:extLst>
          </p:cNvPr>
          <p:cNvSpPr/>
          <p:nvPr/>
        </p:nvSpPr>
        <p:spPr>
          <a:xfrm>
            <a:off x="3499639" y="1883233"/>
            <a:ext cx="516652" cy="402731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8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DE3ECE57-4923-4A95-9E41-6C4ED9DBD0F9}"/>
              </a:ext>
            </a:extLst>
          </p:cNvPr>
          <p:cNvSpPr/>
          <p:nvPr/>
        </p:nvSpPr>
        <p:spPr>
          <a:xfrm>
            <a:off x="3435131" y="2517537"/>
            <a:ext cx="2436001" cy="47004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6C971C5B-3CFA-4F05-AA49-F41DD95B43CA}"/>
              </a:ext>
            </a:extLst>
          </p:cNvPr>
          <p:cNvSpPr/>
          <p:nvPr/>
        </p:nvSpPr>
        <p:spPr>
          <a:xfrm>
            <a:off x="3416797" y="3145384"/>
            <a:ext cx="2436001" cy="47004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08C5B3E5-2981-48E0-87F4-F568E30E652D}"/>
              </a:ext>
            </a:extLst>
          </p:cNvPr>
          <p:cNvSpPr/>
          <p:nvPr/>
        </p:nvSpPr>
        <p:spPr>
          <a:xfrm>
            <a:off x="3416797" y="3773659"/>
            <a:ext cx="2601639" cy="47004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21A64B7E-2D95-4E48-A8D5-892FE981B7BA}"/>
              </a:ext>
            </a:extLst>
          </p:cNvPr>
          <p:cNvSpPr/>
          <p:nvPr/>
        </p:nvSpPr>
        <p:spPr>
          <a:xfrm>
            <a:off x="3401016" y="4386535"/>
            <a:ext cx="2601639" cy="47004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3D317BA3-20E4-4464-8377-A7C5E3AD9C04}"/>
              </a:ext>
            </a:extLst>
          </p:cNvPr>
          <p:cNvSpPr/>
          <p:nvPr/>
        </p:nvSpPr>
        <p:spPr>
          <a:xfrm>
            <a:off x="3435848" y="4940281"/>
            <a:ext cx="2601639" cy="47004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9C8C252F-88D7-4D37-A64F-B05ED229F9B8}"/>
              </a:ext>
            </a:extLst>
          </p:cNvPr>
          <p:cNvSpPr/>
          <p:nvPr/>
        </p:nvSpPr>
        <p:spPr>
          <a:xfrm>
            <a:off x="3401015" y="5607977"/>
            <a:ext cx="2601639" cy="47004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DE9FB76E-DFF8-4921-A249-F0804BE150CD}"/>
              </a:ext>
            </a:extLst>
          </p:cNvPr>
          <p:cNvSpPr/>
          <p:nvPr/>
        </p:nvSpPr>
        <p:spPr>
          <a:xfrm>
            <a:off x="3401015" y="6121383"/>
            <a:ext cx="2601639" cy="47004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20B17EB7-7E55-4E0C-908F-C8E35FD8B428}"/>
              </a:ext>
            </a:extLst>
          </p:cNvPr>
          <p:cNvSpPr/>
          <p:nvPr/>
        </p:nvSpPr>
        <p:spPr>
          <a:xfrm>
            <a:off x="3499639" y="2494043"/>
            <a:ext cx="516652" cy="402731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8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6A0E501D-4312-412B-8CD2-1B07F27B5F51}"/>
              </a:ext>
            </a:extLst>
          </p:cNvPr>
          <p:cNvSpPr/>
          <p:nvPr/>
        </p:nvSpPr>
        <p:spPr>
          <a:xfrm>
            <a:off x="3511518" y="3145569"/>
            <a:ext cx="516652" cy="402731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8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32DD9D58-37DC-496D-94B3-1A141656C0D3}"/>
              </a:ext>
            </a:extLst>
          </p:cNvPr>
          <p:cNvSpPr/>
          <p:nvPr/>
        </p:nvSpPr>
        <p:spPr>
          <a:xfrm>
            <a:off x="3489683" y="3778602"/>
            <a:ext cx="516652" cy="402731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8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E3AA1C74-421C-4858-AF5D-0EA3AB39DDE6}"/>
              </a:ext>
            </a:extLst>
          </p:cNvPr>
          <p:cNvSpPr/>
          <p:nvPr/>
        </p:nvSpPr>
        <p:spPr>
          <a:xfrm>
            <a:off x="3489683" y="4375940"/>
            <a:ext cx="516652" cy="402731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8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9D89FB80-3E3B-41EE-AAF6-13984F1A1DB7}"/>
              </a:ext>
            </a:extLst>
          </p:cNvPr>
          <p:cNvSpPr/>
          <p:nvPr/>
        </p:nvSpPr>
        <p:spPr>
          <a:xfrm>
            <a:off x="3491845" y="5007840"/>
            <a:ext cx="516652" cy="402731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8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419E2C8F-A0EF-4946-8797-AD70BEF2723B}"/>
              </a:ext>
            </a:extLst>
          </p:cNvPr>
          <p:cNvSpPr/>
          <p:nvPr/>
        </p:nvSpPr>
        <p:spPr>
          <a:xfrm>
            <a:off x="3491502" y="5582168"/>
            <a:ext cx="516652" cy="402731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8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E2E15463-A015-495C-8611-0DA38DC3FF23}"/>
              </a:ext>
            </a:extLst>
          </p:cNvPr>
          <p:cNvSpPr/>
          <p:nvPr/>
        </p:nvSpPr>
        <p:spPr>
          <a:xfrm>
            <a:off x="3489683" y="6174909"/>
            <a:ext cx="516652" cy="402731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8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1">
                <a:extLst>
                  <a:ext uri="{FF2B5EF4-FFF2-40B4-BE49-F238E27FC236}">
                    <a16:creationId xmlns:a16="http://schemas.microsoft.com/office/drawing/2014/main" xmlns="" id="{3ADDCCEE-4064-4614-A663-6B5E0B5BDC2A}"/>
                  </a:ext>
                </a:extLst>
              </p:cNvPr>
              <p:cNvSpPr txBox="1"/>
              <p:nvPr/>
            </p:nvSpPr>
            <p:spPr>
              <a:xfrm>
                <a:off x="4018825" y="2416653"/>
                <a:ext cx="684483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1" name="文字方塊 41">
                <a:extLst>
                  <a:ext uri="{FF2B5EF4-FFF2-40B4-BE49-F238E27FC236}">
                    <a16:creationId xmlns:a16="http://schemas.microsoft.com/office/drawing/2014/main" id="{3ADDCCEE-4064-4614-A663-6B5E0B5BD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825" y="2416653"/>
                <a:ext cx="684483" cy="490199"/>
              </a:xfrm>
              <a:prstGeom prst="rect">
                <a:avLst/>
              </a:prstGeom>
              <a:blipFill>
                <a:blip r:embed="rId16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886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/>
      <p:bldP spid="19" grpId="0" animBg="1"/>
      <p:bldP spid="20" grpId="0" animBg="1"/>
      <p:bldP spid="21" grpId="0"/>
      <p:bldP spid="22" grpId="0"/>
      <p:bldP spid="23" grpId="0"/>
      <p:bldP spid="24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/>
      <p:bldP spid="41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E2AC5D25-2AD7-4D9C-8B43-683CA091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B74F1AD7-23BD-4EBF-A5E3-3FB4CF0A3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xmlns="" id="{A934A6F8-403C-4473-B6B6-EB74DBF4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745" y="3377408"/>
            <a:ext cx="5170078" cy="3480593"/>
          </a:xfrm>
          <a:prstGeom prst="rect">
            <a:avLst/>
          </a:prstGeom>
        </p:spPr>
      </p:pic>
      <p:pic>
        <p:nvPicPr>
          <p:cNvPr id="10" name="圖片 5">
            <a:extLst>
              <a:ext uri="{FF2B5EF4-FFF2-40B4-BE49-F238E27FC236}">
                <a16:creationId xmlns:a16="http://schemas.microsoft.com/office/drawing/2014/main" xmlns="" id="{39D9F8FF-8744-498E-B79E-9694B134F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745" y="1"/>
            <a:ext cx="5170078" cy="3480593"/>
          </a:xfrm>
          <a:prstGeom prst="rect">
            <a:avLst/>
          </a:prstGeom>
        </p:spPr>
      </p:pic>
      <p:sp>
        <p:nvSpPr>
          <p:cNvPr id="11" name="文字方塊 6">
            <a:extLst>
              <a:ext uri="{FF2B5EF4-FFF2-40B4-BE49-F238E27FC236}">
                <a16:creationId xmlns:a16="http://schemas.microsoft.com/office/drawing/2014/main" xmlns="" id="{4B09F650-2B36-41E5-A5FC-BC29AAA41D2E}"/>
              </a:ext>
            </a:extLst>
          </p:cNvPr>
          <p:cNvSpPr txBox="1"/>
          <p:nvPr/>
        </p:nvSpPr>
        <p:spPr>
          <a:xfrm>
            <a:off x="2780070" y="4495274"/>
            <a:ext cx="2051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Average error = 14.3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文字方塊 7">
            <a:extLst>
              <a:ext uri="{FF2B5EF4-FFF2-40B4-BE49-F238E27FC236}">
                <a16:creationId xmlns:a16="http://schemas.microsoft.com/office/drawing/2014/main" xmlns="" id="{E63F97F3-34B4-4D10-BCD3-C55766445D42}"/>
              </a:ext>
            </a:extLst>
          </p:cNvPr>
          <p:cNvSpPr txBox="1"/>
          <p:nvPr/>
        </p:nvSpPr>
        <p:spPr>
          <a:xfrm>
            <a:off x="2842543" y="1160911"/>
            <a:ext cx="1926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Average error = 3.8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3" name="文字方塊 1">
            <a:extLst>
              <a:ext uri="{FF2B5EF4-FFF2-40B4-BE49-F238E27FC236}">
                <a16:creationId xmlns:a16="http://schemas.microsoft.com/office/drawing/2014/main" xmlns="" id="{1E70AA4E-D5FA-4414-9920-A40BA9D97158}"/>
              </a:ext>
            </a:extLst>
          </p:cNvPr>
          <p:cNvSpPr txBox="1"/>
          <p:nvPr/>
        </p:nvSpPr>
        <p:spPr>
          <a:xfrm>
            <a:off x="6131016" y="329914"/>
            <a:ext cx="140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Training Data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xmlns="" id="{AB20231A-330C-46D3-AD0F-CA6DC6DFEC2B}"/>
              </a:ext>
            </a:extLst>
          </p:cNvPr>
          <p:cNvSpPr txBox="1"/>
          <p:nvPr/>
        </p:nvSpPr>
        <p:spPr>
          <a:xfrm>
            <a:off x="6131015" y="3922802"/>
            <a:ext cx="140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Testing</a:t>
            </a:r>
          </a:p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Data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41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98352" y="1281864"/>
            <a:ext cx="11018354" cy="4294271"/>
            <a:chOff x="585100" y="728634"/>
            <a:chExt cx="11018354" cy="4294271"/>
          </a:xfrm>
        </p:grpSpPr>
        <p:grpSp>
          <p:nvGrpSpPr>
            <p:cNvPr id="16" name="组合 15"/>
            <p:cNvGrpSpPr/>
            <p:nvPr/>
          </p:nvGrpSpPr>
          <p:grpSpPr>
            <a:xfrm>
              <a:off x="585100" y="728634"/>
              <a:ext cx="11018354" cy="4288211"/>
              <a:chOff x="1173646" y="1278834"/>
              <a:chExt cx="11018354" cy="4288211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585" r="1845" b="18502"/>
              <a:stretch/>
            </p:blipFill>
            <p:spPr>
              <a:xfrm>
                <a:off x="1173646" y="1278834"/>
                <a:ext cx="11018354" cy="4288211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1404753" y="1278834"/>
                <a:ext cx="130687" cy="4276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585100" y="734694"/>
              <a:ext cx="11018354" cy="4288211"/>
            </a:xfrm>
            <a:prstGeom prst="rect">
              <a:avLst/>
            </a:prstGeom>
            <a:solidFill>
              <a:srgbClr val="FDF5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897370" y="798195"/>
            <a:ext cx="3554095" cy="5261610"/>
          </a:xfrm>
          <a:prstGeom prst="rect">
            <a:avLst/>
          </a:prstGeom>
          <a:solidFill>
            <a:srgbClr val="F3C5DA"/>
          </a:solidFill>
          <a:ln>
            <a:noFill/>
          </a:ln>
          <a:effectLst>
            <a:outerShdw blurRad="508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50785" y="1304290"/>
            <a:ext cx="2247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217410" y="3011805"/>
            <a:ext cx="2914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cut/>
      </p:transition>
    </mc:Choice>
    <mc:Fallback xmlns="">
      <p:transition advClick="0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D72EDAC-E96D-40D7-959D-DEFC5F72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是否需要其它特征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xmlns="" id="{11FAE42F-0A6C-47A3-A671-260D531A2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xmlns="" id="{E2376FBD-27B0-4B7B-8EB4-98EC17CA2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54" y="159343"/>
            <a:ext cx="4278852" cy="2923705"/>
          </a:xfrm>
          <a:prstGeom prst="rect">
            <a:avLst/>
          </a:prstGeom>
        </p:spPr>
      </p:pic>
      <p:pic>
        <p:nvPicPr>
          <p:cNvPr id="5" name="圖片 7">
            <a:extLst>
              <a:ext uri="{FF2B5EF4-FFF2-40B4-BE49-F238E27FC236}">
                <a16:creationId xmlns:a16="http://schemas.microsoft.com/office/drawing/2014/main" xmlns="" id="{9B828FA7-5E0E-43B5-B5B0-7936D3D92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62" y="3426379"/>
            <a:ext cx="4221645" cy="2884616"/>
          </a:xfrm>
          <a:prstGeom prst="rect">
            <a:avLst/>
          </a:prstGeom>
        </p:spPr>
      </p:pic>
      <p:sp>
        <p:nvSpPr>
          <p:cNvPr id="6" name="文字方塊 9">
            <a:extLst>
              <a:ext uri="{FF2B5EF4-FFF2-40B4-BE49-F238E27FC236}">
                <a16:creationId xmlns:a16="http://schemas.microsoft.com/office/drawing/2014/main" xmlns="" id="{7899E96E-5F54-4652-8046-3390F1709BEF}"/>
              </a:ext>
            </a:extLst>
          </p:cNvPr>
          <p:cNvSpPr txBox="1"/>
          <p:nvPr/>
        </p:nvSpPr>
        <p:spPr>
          <a:xfrm rot="16200000">
            <a:off x="5078402" y="1310851"/>
            <a:ext cx="2464904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CP after evolution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文字方塊 10">
            <a:extLst>
              <a:ext uri="{FF2B5EF4-FFF2-40B4-BE49-F238E27FC236}">
                <a16:creationId xmlns:a16="http://schemas.microsoft.com/office/drawing/2014/main" xmlns="" id="{3EE9FBB0-446D-43AF-9005-930C21A933B5}"/>
              </a:ext>
            </a:extLst>
          </p:cNvPr>
          <p:cNvSpPr txBox="1"/>
          <p:nvPr/>
        </p:nvSpPr>
        <p:spPr>
          <a:xfrm rot="16200000">
            <a:off x="5087127" y="4427999"/>
            <a:ext cx="2464904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CP after evolution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8" name="圖片 6">
            <a:extLst>
              <a:ext uri="{FF2B5EF4-FFF2-40B4-BE49-F238E27FC236}">
                <a16:creationId xmlns:a16="http://schemas.microsoft.com/office/drawing/2014/main" xmlns="" id="{3EBA6A3D-8678-4EF4-94C4-C18F447F3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09" y="3437181"/>
            <a:ext cx="4205838" cy="2873815"/>
          </a:xfrm>
          <a:prstGeom prst="rect">
            <a:avLst/>
          </a:prstGeom>
        </p:spPr>
      </p:pic>
      <p:sp>
        <p:nvSpPr>
          <p:cNvPr id="9" name="文字方塊 11">
            <a:extLst>
              <a:ext uri="{FF2B5EF4-FFF2-40B4-BE49-F238E27FC236}">
                <a16:creationId xmlns:a16="http://schemas.microsoft.com/office/drawing/2014/main" xmlns="" id="{B1A68EA2-7AF6-4095-BBD7-7571CF17A93A}"/>
              </a:ext>
            </a:extLst>
          </p:cNvPr>
          <p:cNvSpPr txBox="1"/>
          <p:nvPr/>
        </p:nvSpPr>
        <p:spPr>
          <a:xfrm rot="16200000">
            <a:off x="650456" y="4637855"/>
            <a:ext cx="2464904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CP after evolution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文字方塊 12">
            <a:extLst>
              <a:ext uri="{FF2B5EF4-FFF2-40B4-BE49-F238E27FC236}">
                <a16:creationId xmlns:a16="http://schemas.microsoft.com/office/drawing/2014/main" xmlns="" id="{BFF13E49-175B-44DB-B884-B0FDABFCC634}"/>
              </a:ext>
            </a:extLst>
          </p:cNvPr>
          <p:cNvSpPr txBox="1"/>
          <p:nvPr/>
        </p:nvSpPr>
        <p:spPr>
          <a:xfrm>
            <a:off x="7365701" y="2852215"/>
            <a:ext cx="2464904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weight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文字方塊 13">
            <a:extLst>
              <a:ext uri="{FF2B5EF4-FFF2-40B4-BE49-F238E27FC236}">
                <a16:creationId xmlns:a16="http://schemas.microsoft.com/office/drawing/2014/main" xmlns="" id="{C373F939-C042-456F-9DFC-0E5575F35293}"/>
              </a:ext>
            </a:extLst>
          </p:cNvPr>
          <p:cNvSpPr txBox="1"/>
          <p:nvPr/>
        </p:nvSpPr>
        <p:spPr>
          <a:xfrm>
            <a:off x="7365701" y="6101140"/>
            <a:ext cx="2464904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HP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文字方塊 14">
            <a:extLst>
              <a:ext uri="{FF2B5EF4-FFF2-40B4-BE49-F238E27FC236}">
                <a16:creationId xmlns:a16="http://schemas.microsoft.com/office/drawing/2014/main" xmlns="" id="{9F2C1A07-8055-4B9B-A48A-82FCA28DAA43}"/>
              </a:ext>
            </a:extLst>
          </p:cNvPr>
          <p:cNvSpPr txBox="1"/>
          <p:nvPr/>
        </p:nvSpPr>
        <p:spPr>
          <a:xfrm>
            <a:off x="2868791" y="6101140"/>
            <a:ext cx="2464904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Height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487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38697B-C4BA-4E4B-A397-9271FFF7A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Back to step 1: </a:t>
            </a:r>
            <a:br>
              <a:rPr lang="en-US" altLang="zh-CN" dirty="0"/>
            </a:br>
            <a:r>
              <a:rPr lang="en-US" altLang="zh-CN" dirty="0"/>
              <a:t>Redesign the Model Again</a:t>
            </a:r>
            <a:endParaRPr lang="zh-CN" altLang="en-US" dirty="0"/>
          </a:p>
        </p:txBody>
      </p:sp>
      <p:sp>
        <p:nvSpPr>
          <p:cNvPr id="22" name="内容占位符 21">
            <a:extLst>
              <a:ext uri="{FF2B5EF4-FFF2-40B4-BE49-F238E27FC236}">
                <a16:creationId xmlns:a16="http://schemas.microsoft.com/office/drawing/2014/main" xmlns="" id="{A075641F-3DEB-415D-ABEF-5569F6ABF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855CD911-7EB1-44C1-A01F-F986ED85C83D}"/>
              </a:ext>
            </a:extLst>
          </p:cNvPr>
          <p:cNvSpPr/>
          <p:nvPr/>
        </p:nvSpPr>
        <p:spPr>
          <a:xfrm>
            <a:off x="1645626" y="2421673"/>
            <a:ext cx="6959210" cy="3391961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253FA513-5D77-42D4-AE65-CB7CB40425BF}"/>
              </a:ext>
            </a:extLst>
          </p:cNvPr>
          <p:cNvSpPr txBox="1"/>
          <p:nvPr/>
        </p:nvSpPr>
        <p:spPr>
          <a:xfrm>
            <a:off x="4367501" y="6168526"/>
            <a:ext cx="1477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y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xmlns="" id="{904BA83D-E9FC-44CB-BAD0-A21408FC36FA}"/>
              </a:ext>
            </a:extLst>
          </p:cNvPr>
          <p:cNvSpPr/>
          <p:nvPr/>
        </p:nvSpPr>
        <p:spPr>
          <a:xfrm>
            <a:off x="4842285" y="1963958"/>
            <a:ext cx="509954" cy="457715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xmlns="" id="{3352E769-23A6-421A-8FF7-3C7A012DC4FA}"/>
              </a:ext>
            </a:extLst>
          </p:cNvPr>
          <p:cNvSpPr/>
          <p:nvPr/>
        </p:nvSpPr>
        <p:spPr>
          <a:xfrm>
            <a:off x="4861335" y="5813634"/>
            <a:ext cx="509954" cy="457715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id="{FCCC2B53-FB73-486E-9FFE-351D2D9D58C8}"/>
                  </a:ext>
                </a:extLst>
              </p:cNvPr>
              <p:cNvSpPr/>
              <p:nvPr/>
            </p:nvSpPr>
            <p:spPr>
              <a:xfrm>
                <a:off x="1733538" y="2545718"/>
                <a:ext cx="20226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m:t>Pidgey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CCC2B53-FB73-486E-9FFE-351D2D9D5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538" y="2545718"/>
                <a:ext cx="2022670" cy="461665"/>
              </a:xfrm>
              <a:prstGeom prst="rect">
                <a:avLst/>
              </a:prstGeom>
              <a:blipFill>
                <a:blip r:embed="rId2"/>
                <a:stretch>
                  <a:fillRect l="-4518" t="-10667" r="-3313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81B4AA42-EAC4-4C9D-B86A-044DB54FC36F}"/>
                  </a:ext>
                </a:extLst>
              </p:cNvPr>
              <p:cNvSpPr/>
              <p:nvPr/>
            </p:nvSpPr>
            <p:spPr>
              <a:xfrm>
                <a:off x="1714273" y="3113834"/>
                <a:ext cx="21621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m:t>Weedle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1B4AA42-EAC4-4C9D-B86A-044DB54FC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273" y="3113834"/>
                <a:ext cx="2162130" cy="461665"/>
              </a:xfrm>
              <a:prstGeom prst="rect">
                <a:avLst/>
              </a:prstGeom>
              <a:blipFill>
                <a:blip r:embed="rId3"/>
                <a:stretch>
                  <a:fillRect l="-4225" t="-10526" r="-2817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id="{C6A3F811-9A5D-49E6-8FAE-156AFE218861}"/>
                  </a:ext>
                </a:extLst>
              </p:cNvPr>
              <p:cNvSpPr/>
              <p:nvPr/>
            </p:nvSpPr>
            <p:spPr>
              <a:xfrm>
                <a:off x="1714274" y="3693700"/>
                <a:ext cx="22551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m:t>Caterpie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6A3F811-9A5D-49E6-8FAE-156AFE2188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274" y="3693700"/>
                <a:ext cx="2255105" cy="461665"/>
              </a:xfrm>
              <a:prstGeom prst="rect">
                <a:avLst/>
              </a:prstGeom>
              <a:blipFill>
                <a:blip r:embed="rId4"/>
                <a:stretch>
                  <a:fillRect l="-4054" t="-10526" r="-2973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id="{C53D4F9F-F043-4EFC-806F-548E7071AE97}"/>
                  </a:ext>
                </a:extLst>
              </p:cNvPr>
              <p:cNvSpPr/>
              <p:nvPr/>
            </p:nvSpPr>
            <p:spPr>
              <a:xfrm>
                <a:off x="1714274" y="4273566"/>
                <a:ext cx="19457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m:t>Eevee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53D4F9F-F043-4EFC-806F-548E7071A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274" y="4273566"/>
                <a:ext cx="1945725" cy="461665"/>
              </a:xfrm>
              <a:prstGeom prst="rect">
                <a:avLst/>
              </a:prstGeom>
              <a:blipFill>
                <a:blip r:embed="rId5"/>
                <a:stretch>
                  <a:fillRect l="-4702" t="-10526" r="-3448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xmlns="" id="{5C5E3961-E7B1-4875-A3D6-50FA894E7687}"/>
                  </a:ext>
                </a:extLst>
              </p:cNvPr>
              <p:cNvSpPr txBox="1"/>
              <p:nvPr/>
            </p:nvSpPr>
            <p:spPr>
              <a:xfrm>
                <a:off x="4242276" y="2453062"/>
                <a:ext cx="4363502" cy="589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C5E3961-E7B1-4875-A3D6-50FA894E7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276" y="2453062"/>
                <a:ext cx="4363502" cy="5895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xmlns="" id="{C89DB189-2F83-4551-BAE2-C96CF69F8C1A}"/>
                  </a:ext>
                </a:extLst>
              </p:cNvPr>
              <p:cNvSpPr txBox="1"/>
              <p:nvPr/>
            </p:nvSpPr>
            <p:spPr>
              <a:xfrm>
                <a:off x="4236462" y="3024799"/>
                <a:ext cx="4377737" cy="589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89DB189-2F83-4551-BAE2-C96CF69F8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462" y="3024799"/>
                <a:ext cx="4377737" cy="5895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xmlns="" id="{81EED200-7E9D-4F53-8F4B-057B1B1526E8}"/>
                  </a:ext>
                </a:extLst>
              </p:cNvPr>
              <p:cNvSpPr txBox="1"/>
              <p:nvPr/>
            </p:nvSpPr>
            <p:spPr>
              <a:xfrm>
                <a:off x="4236462" y="3604024"/>
                <a:ext cx="4471993" cy="589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1EED200-7E9D-4F53-8F4B-057B1B152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462" y="3604024"/>
                <a:ext cx="4471993" cy="5895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xmlns="" id="{9B736844-2F2C-4BB6-B26E-ACB24A4FFEDB}"/>
                  </a:ext>
                </a:extLst>
              </p:cNvPr>
              <p:cNvSpPr txBox="1"/>
              <p:nvPr/>
            </p:nvSpPr>
            <p:spPr>
              <a:xfrm>
                <a:off x="4214865" y="4183899"/>
                <a:ext cx="4368375" cy="589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B736844-2F2C-4BB6-B26E-ACB24A4FF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865" y="4183899"/>
                <a:ext cx="4368375" cy="589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569EDDD9-E5D6-4521-9670-CF15B691A956}"/>
              </a:ext>
            </a:extLst>
          </p:cNvPr>
          <p:cNvSpPr txBox="1"/>
          <p:nvPr/>
        </p:nvSpPr>
        <p:spPr>
          <a:xfrm>
            <a:off x="4358709" y="1497729"/>
            <a:ext cx="1477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x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xmlns="" id="{D664B2AE-58A5-4253-A83E-B344C9EBAA55}"/>
                  </a:ext>
                </a:extLst>
              </p:cNvPr>
              <p:cNvSpPr txBox="1"/>
              <p:nvPr/>
            </p:nvSpPr>
            <p:spPr>
              <a:xfrm>
                <a:off x="1704911" y="4694193"/>
                <a:ext cx="4429674" cy="589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′+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h𝑝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664B2AE-58A5-4253-A83E-B344C9EBA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911" y="4694193"/>
                <a:ext cx="4429674" cy="5895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xmlns="" id="{000E2CE7-DD65-40A6-AE9C-32DA8F6F2017}"/>
                  </a:ext>
                </a:extLst>
              </p:cNvPr>
              <p:cNvSpPr/>
              <p:nvPr/>
            </p:nvSpPr>
            <p:spPr>
              <a:xfrm>
                <a:off x="1793246" y="5261269"/>
                <a:ext cx="676043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00E2CE7-DD65-40A6-AE9C-32DA8F6F2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246" y="5261269"/>
                <a:ext cx="6760432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>
            <a:extLst>
              <a:ext uri="{FF2B5EF4-FFF2-40B4-BE49-F238E27FC236}">
                <a16:creationId xmlns:a16="http://schemas.microsoft.com/office/drawing/2014/main" xmlns="" id="{CB2BADC9-8B75-45A6-B9B0-482B91AFEC76}"/>
              </a:ext>
            </a:extLst>
          </p:cNvPr>
          <p:cNvSpPr txBox="1"/>
          <p:nvPr/>
        </p:nvSpPr>
        <p:spPr>
          <a:xfrm>
            <a:off x="8633248" y="2991619"/>
            <a:ext cx="1981032" cy="830997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Training Error </a:t>
            </a:r>
          </a:p>
          <a:p>
            <a:pPr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= 1.9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xmlns="" id="{E405F8EC-61F1-48BD-8DDD-4B6BE3B26A3C}"/>
              </a:ext>
            </a:extLst>
          </p:cNvPr>
          <p:cNvSpPr txBox="1"/>
          <p:nvPr/>
        </p:nvSpPr>
        <p:spPr>
          <a:xfrm>
            <a:off x="8623886" y="4063192"/>
            <a:ext cx="1981032" cy="830997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Testing Error </a:t>
            </a:r>
          </a:p>
          <a:p>
            <a:pPr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= 102.3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xmlns="" id="{DDF6E408-6CDB-4A8F-B967-A57BCE8DEA2C}"/>
              </a:ext>
            </a:extLst>
          </p:cNvPr>
          <p:cNvSpPr txBox="1"/>
          <p:nvPr/>
        </p:nvSpPr>
        <p:spPr>
          <a:xfrm>
            <a:off x="8642013" y="5058564"/>
            <a:ext cx="1847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Overfitting!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195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 animBg="1"/>
      <p:bldP spid="20" grpId="0" animBg="1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2E972DA-ADEF-4C26-8267-17634FE5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 to step 2: Regularization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xmlns="" id="{B55171D3-2A01-4B85-BC96-CCDFD687EB9C}"/>
                  </a:ext>
                </a:extLst>
              </p:cNvPr>
              <p:cNvSpPr/>
              <p:nvPr/>
            </p:nvSpPr>
            <p:spPr>
              <a:xfrm>
                <a:off x="2448765" y="2486196"/>
                <a:ext cx="4577279" cy="13543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55171D3-2A01-4B85-BC96-CCDFD687E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765" y="2486196"/>
                <a:ext cx="4577279" cy="13543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4">
                <a:extLst>
                  <a:ext uri="{FF2B5EF4-FFF2-40B4-BE49-F238E27FC236}">
                    <a16:creationId xmlns:a16="http://schemas.microsoft.com/office/drawing/2014/main" xmlns="" id="{0CA9991E-8E22-4206-BE1E-07E795EC790E}"/>
                  </a:ext>
                </a:extLst>
              </p:cNvPr>
              <p:cNvSpPr txBox="1"/>
              <p:nvPr/>
            </p:nvSpPr>
            <p:spPr>
              <a:xfrm>
                <a:off x="2546848" y="1591849"/>
                <a:ext cx="2287934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4">
                <a:extLst>
                  <a:ext uri="{FF2B5EF4-FFF2-40B4-BE49-F238E27FC236}">
                    <a16:creationId xmlns:a16="http://schemas.microsoft.com/office/drawing/2014/main" id="{0CA9991E-8E22-4206-BE1E-07E795EC7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848" y="1591849"/>
                <a:ext cx="2287934" cy="894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8C72201C-6B9E-4F82-A4E4-75B30554A889}"/>
                  </a:ext>
                </a:extLst>
              </p:cNvPr>
              <p:cNvSpPr/>
              <p:nvPr/>
            </p:nvSpPr>
            <p:spPr>
              <a:xfrm>
                <a:off x="7140936" y="2810318"/>
                <a:ext cx="1820563" cy="986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C72201C-6B9E-4F82-A4E4-75B30554A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936" y="2810318"/>
                <a:ext cx="1820563" cy="986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xmlns="" id="{35BCDD8D-624F-4802-9202-56C548ABD272}"/>
              </a:ext>
            </a:extLst>
          </p:cNvPr>
          <p:cNvSpPr/>
          <p:nvPr/>
        </p:nvSpPr>
        <p:spPr>
          <a:xfrm>
            <a:off x="7140936" y="2810319"/>
            <a:ext cx="1820563" cy="87906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7">
                <a:extLst>
                  <a:ext uri="{FF2B5EF4-FFF2-40B4-BE49-F238E27FC236}">
                    <a16:creationId xmlns:a16="http://schemas.microsoft.com/office/drawing/2014/main" xmlns="" id="{F48680F4-E267-40AA-BFA7-A30AE2F5BB03}"/>
                  </a:ext>
                </a:extLst>
              </p:cNvPr>
              <p:cNvSpPr txBox="1"/>
              <p:nvPr/>
            </p:nvSpPr>
            <p:spPr>
              <a:xfrm>
                <a:off x="7130137" y="1961057"/>
                <a:ext cx="29754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The functions with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are better</a:t>
                </a:r>
                <a:endParaRPr lang="zh-TW" altLang="en-US" sz="2400" dirty="0">
                  <a:solidFill>
                    <a:srgbClr val="FF000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文字方塊 7">
                <a:extLst>
                  <a:ext uri="{FF2B5EF4-FFF2-40B4-BE49-F238E27FC236}">
                    <a16:creationId xmlns:a16="http://schemas.microsoft.com/office/drawing/2014/main" id="{F48680F4-E267-40AA-BFA7-A30AE2F5B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137" y="1961057"/>
                <a:ext cx="2975429" cy="830997"/>
              </a:xfrm>
              <a:prstGeom prst="rect">
                <a:avLst/>
              </a:prstGeom>
              <a:blipFill>
                <a:blip r:embed="rId5"/>
                <a:stretch>
                  <a:fillRect l="-3279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0">
            <a:extLst>
              <a:ext uri="{FF2B5EF4-FFF2-40B4-BE49-F238E27FC236}">
                <a16:creationId xmlns:a16="http://schemas.microsoft.com/office/drawing/2014/main" xmlns="" id="{EA349187-053B-48E5-8D2B-2E5D23232338}"/>
              </a:ext>
            </a:extLst>
          </p:cNvPr>
          <p:cNvSpPr txBox="1"/>
          <p:nvPr/>
        </p:nvSpPr>
        <p:spPr>
          <a:xfrm>
            <a:off x="5949429" y="29781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316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FEDCEDD-0EEF-4EEF-B007-F5CAC8D2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Regularization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148212C-2FA8-492F-8EE2-C5AD3B3BA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圖片 2">
            <a:extLst>
              <a:ext uri="{FF2B5EF4-FFF2-40B4-BE49-F238E27FC236}">
                <a16:creationId xmlns:a16="http://schemas.microsoft.com/office/drawing/2014/main" xmlns="" id="{D3289FDF-5C12-408C-B5BF-A9E313EFE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610" y="1681629"/>
            <a:ext cx="6099851" cy="3672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xmlns="" id="{0567CE10-6617-426E-AD68-6B3D62544F8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40063" y="294788"/>
              <a:ext cx="3323493" cy="2926080"/>
            </p:xfrm>
            <a:graphic>
              <a:graphicData uri="http://schemas.openxmlformats.org/drawingml/2006/table">
                <a:tbl>
                  <a:tblPr/>
                  <a:tblGrid>
                    <a:gridCol w="1107831">
                      <a:extLst>
                        <a:ext uri="{9D8B030D-6E8A-4147-A177-3AD203B41FA5}">
                          <a16:colId xmlns:a16="http://schemas.microsoft.com/office/drawing/2014/main" xmlns="" val="1245586313"/>
                        </a:ext>
                      </a:extLst>
                    </a:gridCol>
                    <a:gridCol w="1107831">
                      <a:extLst>
                        <a:ext uri="{9D8B030D-6E8A-4147-A177-3AD203B41FA5}">
                          <a16:colId xmlns:a16="http://schemas.microsoft.com/office/drawing/2014/main" xmlns="" val="1107867488"/>
                        </a:ext>
                      </a:extLst>
                    </a:gridCol>
                    <a:gridCol w="1107831">
                      <a:extLst>
                        <a:ext uri="{9D8B030D-6E8A-4147-A177-3AD203B41FA5}">
                          <a16:colId xmlns:a16="http://schemas.microsoft.com/office/drawing/2014/main" xmlns="" val="2127289611"/>
                        </a:ext>
                      </a:extLst>
                    </a:gridCol>
                  </a:tblGrid>
                  <a:tr h="20955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zh-TW" alt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 fontAlgn="ctr"/>
                          <a:r>
                            <a:rPr lang="en-US" sz="2400" u="none" strike="noStrike">
                              <a:effectLst/>
                            </a:rPr>
                            <a:t>Training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 fontAlgn="ctr"/>
                          <a:r>
                            <a:rPr lang="en-US" sz="2400" u="none" strike="noStrike">
                              <a:effectLst/>
                            </a:rPr>
                            <a:t>Testing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17936466"/>
                      </a:ext>
                    </a:extLst>
                  </a:tr>
                  <a:tr h="20955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1.9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102.3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97124239"/>
                      </a:ext>
                    </a:extLst>
                  </a:tr>
                  <a:tr h="20955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2.3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68.7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802524373"/>
                      </a:ext>
                    </a:extLst>
                  </a:tr>
                  <a:tr h="20955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3.5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25.7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74541109"/>
                      </a:ext>
                    </a:extLst>
                  </a:tr>
                  <a:tr h="20955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4.1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11.1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098845109"/>
                      </a:ext>
                    </a:extLst>
                  </a:tr>
                  <a:tr h="20955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</a:rPr>
                            <a:t>5.6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12.8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522299546"/>
                      </a:ext>
                    </a:extLst>
                  </a:tr>
                  <a:tr h="20955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6.3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18.7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742238440"/>
                      </a:ext>
                    </a:extLst>
                  </a:tr>
                  <a:tr h="20955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8.5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</a:rPr>
                            <a:t>26.8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8552912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0567CE10-6617-426E-AD68-6B3D62544F8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940063" y="294788"/>
              <a:ext cx="3323493" cy="2926080"/>
            </p:xfrm>
            <a:graphic>
              <a:graphicData uri="http://schemas.openxmlformats.org/drawingml/2006/table">
                <a:tbl>
                  <a:tblPr/>
                  <a:tblGrid>
                    <a:gridCol w="1107831">
                      <a:extLst>
                        <a:ext uri="{9D8B030D-6E8A-4147-A177-3AD203B41FA5}">
                          <a16:colId xmlns:a16="http://schemas.microsoft.com/office/drawing/2014/main" val="1245586313"/>
                        </a:ext>
                      </a:extLst>
                    </a:gridCol>
                    <a:gridCol w="1107831">
                      <a:extLst>
                        <a:ext uri="{9D8B030D-6E8A-4147-A177-3AD203B41FA5}">
                          <a16:colId xmlns:a16="http://schemas.microsoft.com/office/drawing/2014/main" val="1107867488"/>
                        </a:ext>
                      </a:extLst>
                    </a:gridCol>
                    <a:gridCol w="1107831">
                      <a:extLst>
                        <a:ext uri="{9D8B030D-6E8A-4147-A177-3AD203B41FA5}">
                          <a16:colId xmlns:a16="http://schemas.microsoft.com/office/drawing/2014/main" val="212728961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9" t="-25000" r="-201099" b="-75166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 fontAlgn="ctr"/>
                          <a:r>
                            <a:rPr lang="en-US" sz="2400" u="none" strike="noStrike">
                              <a:effectLst/>
                            </a:rPr>
                            <a:t>Training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l" fontAlgn="ctr"/>
                          <a:r>
                            <a:rPr lang="en-US" sz="2400" u="none" strike="noStrike">
                              <a:effectLst/>
                            </a:rPr>
                            <a:t>Testing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936466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1.9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102.3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12423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2.3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68.7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2524373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3.5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25.7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454110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4.1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11.1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884510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</a:rPr>
                            <a:t>5.6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12.8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299546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6.3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18.7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2238440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8.5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</a:rPr>
                            <a:t>26.8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B9BD5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52912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9628904-22BD-43AC-9C1D-283F51F0DE58}"/>
              </a:ext>
            </a:extLst>
          </p:cNvPr>
          <p:cNvSpPr/>
          <p:nvPr/>
        </p:nvSpPr>
        <p:spPr>
          <a:xfrm>
            <a:off x="6940063" y="1757828"/>
            <a:ext cx="3323493" cy="35672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3D5D8842-6A71-4FCF-8589-97EAF077F6D2}"/>
              </a:ext>
            </a:extLst>
          </p:cNvPr>
          <p:cNvSpPr/>
          <p:nvPr/>
        </p:nvSpPr>
        <p:spPr>
          <a:xfrm>
            <a:off x="8033239" y="294789"/>
            <a:ext cx="1137138" cy="28838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DBD1D56D-582E-439C-8390-E6529EA893D9}"/>
              </a:ext>
            </a:extLst>
          </p:cNvPr>
          <p:cNvSpPr/>
          <p:nvPr/>
        </p:nvSpPr>
        <p:spPr>
          <a:xfrm>
            <a:off x="9153339" y="294788"/>
            <a:ext cx="1137138" cy="28838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xmlns="" id="{7C8F9A6E-CBE3-4B01-B9F6-E7406A195B7E}"/>
              </a:ext>
            </a:extLst>
          </p:cNvPr>
          <p:cNvSpPr/>
          <p:nvPr/>
        </p:nvSpPr>
        <p:spPr>
          <a:xfrm>
            <a:off x="4951535" y="3932625"/>
            <a:ext cx="461341" cy="54946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xmlns="" id="{9C99102B-C7B2-4698-BDF5-A0DE832AF39C}"/>
                  </a:ext>
                </a:extLst>
              </p:cNvPr>
              <p:cNvSpPr txBox="1"/>
              <p:nvPr/>
            </p:nvSpPr>
            <p:spPr>
              <a:xfrm>
                <a:off x="8047244" y="4398068"/>
                <a:ext cx="2497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Select </a:t>
                </a:r>
                <a14:m>
                  <m:oMath xmlns:m="http://schemas.openxmlformats.org/officeDocument/2006/math">
                    <m:r>
                      <a:rPr lang="zh-TW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obtaining the best model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C99102B-C7B2-4698-BDF5-A0DE832A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244" y="4398068"/>
                <a:ext cx="2497016" cy="830997"/>
              </a:xfrm>
              <a:prstGeom prst="rect">
                <a:avLst/>
              </a:prstGeom>
              <a:blipFill>
                <a:blip r:embed="rId5"/>
                <a:stretch>
                  <a:fillRect l="-3659" t="-5839" r="-243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70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9" grpId="1" animBg="1"/>
      <p:bldP spid="11" grpId="0" animBg="1"/>
      <p:bldP spid="11" grpId="1" animBg="1"/>
      <p:bldP spid="14" grpId="0" animBg="1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99752" y="1304290"/>
            <a:ext cx="11066239" cy="4303922"/>
            <a:chOff x="472456" y="2189880"/>
            <a:chExt cx="11066239" cy="4303922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82" b="22281"/>
            <a:stretch/>
          </p:blipFill>
          <p:spPr>
            <a:xfrm>
              <a:off x="472456" y="2195940"/>
              <a:ext cx="11066239" cy="4285742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703563" y="2189880"/>
              <a:ext cx="130687" cy="427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96398" y="2205591"/>
              <a:ext cx="11018354" cy="4288211"/>
            </a:xfrm>
            <a:prstGeom prst="rect">
              <a:avLst/>
            </a:prstGeom>
            <a:solidFill>
              <a:srgbClr val="FDF5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897370" y="798195"/>
            <a:ext cx="3554095" cy="5261610"/>
          </a:xfrm>
          <a:prstGeom prst="rect">
            <a:avLst/>
          </a:prstGeom>
          <a:solidFill>
            <a:srgbClr val="F3C5DA"/>
          </a:solidFill>
          <a:ln>
            <a:noFill/>
          </a:ln>
          <a:effectLst>
            <a:outerShdw blurRad="508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3580728-41D3-487F-A00F-C3329742CFF0}"/>
              </a:ext>
            </a:extLst>
          </p:cNvPr>
          <p:cNvSpPr txBox="1"/>
          <p:nvPr/>
        </p:nvSpPr>
        <p:spPr>
          <a:xfrm>
            <a:off x="7550785" y="1304290"/>
            <a:ext cx="2247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1B089795-8B9E-48C0-9E0A-A9F312FAF265}"/>
              </a:ext>
            </a:extLst>
          </p:cNvPr>
          <p:cNvSpPr txBox="1"/>
          <p:nvPr/>
        </p:nvSpPr>
        <p:spPr>
          <a:xfrm>
            <a:off x="7550785" y="3157198"/>
            <a:ext cx="2135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嵌入式特征选择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cut/>
      </p:transition>
    </mc:Choice>
    <mc:Fallback xmlns="">
      <p:transition advClick="0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4" y="3970315"/>
            <a:ext cx="4392295" cy="22637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3" y="1414184"/>
            <a:ext cx="4392296" cy="2282409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xmlns="" id="{2EE41BFC-DA43-494A-89C1-E52CBF3D9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嵌入式特征选择</a:t>
            </a:r>
          </a:p>
        </p:txBody>
      </p:sp>
      <p:sp>
        <p:nvSpPr>
          <p:cNvPr id="27" name="内容占位符 12">
            <a:extLst>
              <a:ext uri="{FF2B5EF4-FFF2-40B4-BE49-F238E27FC236}">
                <a16:creationId xmlns:a16="http://schemas.microsoft.com/office/drawing/2014/main" xmlns="" id="{9FC35E00-2F9C-48C0-BE7E-B4A78B378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443" y="1478294"/>
            <a:ext cx="6917008" cy="4787743"/>
          </a:xfrm>
        </p:spPr>
        <p:txBody>
          <a:bodyPr>
            <a:normAutofit/>
          </a:bodyPr>
          <a:lstStyle/>
          <a:p>
            <a:r>
              <a:rPr lang="zh-CN" altLang="en-US" dirty="0"/>
              <a:t>特征选择是一个重要的“数据预处理”方法</a:t>
            </a:r>
            <a:endParaRPr lang="en-US" altLang="zh-CN" dirty="0"/>
          </a:p>
          <a:p>
            <a:r>
              <a:rPr lang="zh-CN" altLang="en-US" dirty="0"/>
              <a:t>嵌入式特征选择是将特征选择过程与学习器训练过程融为一体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4C11005-B517-44E1-A3D1-2A15006C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嵌入式特征选择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EF816BE2-F547-4E44-8806-68081A9FB2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特征很多，样本数量较少时，防止过拟合：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 正则式：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/>
                  <a:t>范式：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816BE2-F547-4E44-8806-68081A9FB2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11134C3-7AAD-499E-91ED-1877319C7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889" y="2793918"/>
            <a:ext cx="4518146" cy="123468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8CB771D-09DA-4265-93D7-E498224AF400}"/>
              </a:ext>
            </a:extLst>
          </p:cNvPr>
          <p:cNvSpPr/>
          <p:nvPr/>
        </p:nvSpPr>
        <p:spPr>
          <a:xfrm>
            <a:off x="7371039" y="3198166"/>
            <a:ext cx="35253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岭回归 </a:t>
            </a:r>
            <a:r>
              <a:rPr lang="en-US" altLang="zh-CN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199895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215194-2218-4AA8-84F0-3B254D29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嵌入式特征选择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513F7DE3-1B60-477E-82D8-32F63C44A2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范式</a:t>
                </a:r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⋯+|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>
                    <a:solidFill>
                      <a:srgbClr val="C00000"/>
                    </a:solidFill>
                  </a:rPr>
                  <a:t>LASSO</a:t>
                </a:r>
                <a:r>
                  <a:rPr lang="en-US" altLang="zh-CN" dirty="0"/>
                  <a:t> (Least Absolute Shrinkage and Selection Operator)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13F7DE3-1B60-477E-82D8-32F63C44A2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452" y="1253331"/>
                <a:ext cx="10313460" cy="5067082"/>
              </a:xfrm>
              <a:blipFill>
                <a:blip r:embed="rId2"/>
                <a:stretch>
                  <a:fillRect l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973E619-8531-4E13-9A36-6180FCF9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543" y="1341557"/>
            <a:ext cx="4096426" cy="11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2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772FD2F-0A2A-4201-91E9-1A979F17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嵌入式特征选择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BF1EACCF-DF18-4D8A-8A53-FF4C989958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b="1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b="1" dirty="0"/>
              </a:p>
              <a:p>
                <a:endParaRPr lang="en-US" altLang="zh-CN" dirty="0">
                  <a:solidFill>
                    <a:srgbClr val="0085B4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</a:rPr>
                  <a:t>的意义</a:t>
                </a:r>
                <a:endParaRPr lang="en-US" altLang="zh-CN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F1EACCF-DF18-4D8A-8A53-FF4C989958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62257C1-C54B-48D1-AB78-2F63E633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499" y="369832"/>
            <a:ext cx="5918479" cy="27535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861B958-DA06-4886-89F2-6B7927BC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089" y="3112377"/>
            <a:ext cx="2901057" cy="359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7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772FD2F-0A2A-4201-91E9-1A979F17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LASSO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BF1EACCF-DF18-4D8A-8A53-FF4C989958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sz="2400" dirty="0"/>
                  <a:t>存在绝对值项，不是一个连续可导的函数，不能直接用梯度下降求解</a:t>
                </a:r>
                <a:endParaRPr lang="en-US" altLang="zh-CN" sz="2400" dirty="0"/>
              </a:p>
              <a:p>
                <a:r>
                  <a:rPr lang="zh-CN" altLang="en-US" sz="2400" dirty="0">
                    <a:solidFill>
                      <a:srgbClr val="0085B4"/>
                    </a:solidFill>
                  </a:rPr>
                  <a:t>近端梯度下降方法（</a:t>
                </a:r>
                <a:r>
                  <a:rPr lang="en-US" altLang="zh-CN" sz="2400" dirty="0">
                    <a:solidFill>
                      <a:srgbClr val="0085B4"/>
                    </a:solidFill>
                  </a:rPr>
                  <a:t>Proximal Gradient Descent, PGD</a:t>
                </a:r>
                <a:r>
                  <a:rPr lang="zh-CN" altLang="en-US" sz="2400" dirty="0">
                    <a:solidFill>
                      <a:srgbClr val="0085B4"/>
                    </a:solidFill>
                  </a:rPr>
                  <a:t>）</a:t>
                </a:r>
                <a:endParaRPr lang="en-US" altLang="zh-CN" sz="2400" dirty="0">
                  <a:solidFill>
                    <a:srgbClr val="0085B4"/>
                  </a:solidFill>
                </a:endParaRPr>
              </a:p>
              <a:p>
                <a:pPr lvl="1"/>
                <a:r>
                  <a:rPr lang="zh-CN" altLang="en-US" dirty="0"/>
                  <a:t>所有加入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dirty="0"/>
                  <a:t>范式的目标函数都可以用该方法求解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lim>
                        </m:limLow>
                      </m:fName>
                      <m:e>
                        <m:r>
                          <a:rPr lang="en-US" altLang="zh-CN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altLang="zh-CN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altLang="zh-CN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lim>
                        </m:limLow>
                      </m:fName>
                      <m:e>
                        <m:r>
                          <a:rPr lang="en-US" altLang="zh-CN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>
                  <a:solidFill>
                    <a:srgbClr val="00B05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0B050"/>
                    </a:solidFill>
                  </a:rPr>
                  <a:t>凸函数可微分，平滑函数；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B050"/>
                    </a:solidFill>
                  </a:rPr>
                  <a:t> 凸函数但在某个地方不可微，即非平滑函数</a:t>
                </a:r>
                <a:endParaRPr lang="en-US" altLang="zh-CN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zh-CN" altLang="en-US" dirty="0"/>
                  <a:t>近似投影算子：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在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处不可微，找一个</a:t>
                </a:r>
                <a:r>
                  <a:rPr lang="en-US" altLang="zh-CN" dirty="0"/>
                  <a:t>u</a:t>
                </a:r>
                <a:r>
                  <a:rPr lang="zh-CN" altLang="en-US" dirty="0"/>
                  <a:t>点使得</a:t>
                </a:r>
                <a:r>
                  <a:rPr lang="en-US" altLang="zh-CN" dirty="0"/>
                  <a:t>h(x)</a:t>
                </a:r>
                <a:r>
                  <a:rPr lang="zh-CN" altLang="en-US" dirty="0"/>
                  <a:t>的函数足够小</a:t>
                </a:r>
                <a:endParaRPr lang="en-US" altLang="zh-CN" dirty="0"/>
              </a:p>
              <a:p>
                <a:pPr marL="914400" lvl="2" indent="0">
                  <a:buNone/>
                </a:pPr>
                <a:r>
                  <a:rPr lang="zh-CN" altLang="en-US" dirty="0"/>
                  <a:t>且接近原不可微点</a:t>
                </a:r>
                <a:r>
                  <a:rPr lang="en-US" altLang="zh-CN" dirty="0"/>
                  <a:t>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F1EACCF-DF18-4D8A-8A53-FF4C989958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B71A055-CDB3-4425-976E-13731C8AF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193" y="4496039"/>
            <a:ext cx="4561905" cy="704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8D0849C5-9B6E-4317-BD57-6E9729EDF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846" y="5086221"/>
            <a:ext cx="4342857" cy="1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2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C559E09-0524-493C-B1F2-E802B345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4A7B3E2-2666-4719-8EE8-ED0165223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估计一个</a:t>
            </a:r>
            <a:r>
              <a:rPr lang="en-US" altLang="zh-CN" dirty="0" err="1"/>
              <a:t>pokemon</a:t>
            </a:r>
            <a:r>
              <a:rPr lang="zh-CN" altLang="en-US" dirty="0"/>
              <a:t>进化后的</a:t>
            </a:r>
            <a:r>
              <a:rPr lang="en-US" altLang="zh-CN" dirty="0"/>
              <a:t>CP</a:t>
            </a:r>
            <a:r>
              <a:rPr lang="zh-CN" altLang="en-US" dirty="0"/>
              <a:t>（</a:t>
            </a:r>
            <a:r>
              <a:rPr lang="en-US" altLang="zh-CN" dirty="0"/>
              <a:t>combat power</a:t>
            </a:r>
            <a:r>
              <a:rPr lang="zh-CN" altLang="en-US" dirty="0"/>
              <a:t>）值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">
                <a:extLst>
                  <a:ext uri="{FF2B5EF4-FFF2-40B4-BE49-F238E27FC236}">
                    <a16:creationId xmlns:a16="http://schemas.microsoft.com/office/drawing/2014/main" xmlns="" id="{0983A684-0742-473F-8D2D-4E0DAB69B1FB}"/>
                  </a:ext>
                </a:extLst>
              </p:cNvPr>
              <p:cNvSpPr txBox="1"/>
              <p:nvPr/>
            </p:nvSpPr>
            <p:spPr>
              <a:xfrm>
                <a:off x="2351126" y="4372125"/>
                <a:ext cx="51179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</m:t>
                          </m:r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0" name="文字方塊 3">
                <a:extLst>
                  <a:ext uri="{FF2B5EF4-FFF2-40B4-BE49-F238E27FC236}">
                    <a16:creationId xmlns:a16="http://schemas.microsoft.com/office/drawing/2014/main" id="{0983A684-0742-473F-8D2D-4E0DAB69B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126" y="4372125"/>
                <a:ext cx="511794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4">
            <a:extLst>
              <a:ext uri="{FF2B5EF4-FFF2-40B4-BE49-F238E27FC236}">
                <a16:creationId xmlns:a16="http://schemas.microsoft.com/office/drawing/2014/main" xmlns="" id="{99B7FC65-4003-4FD6-9C6A-060929D51C99}"/>
              </a:ext>
            </a:extLst>
          </p:cNvPr>
          <p:cNvSpPr txBox="1"/>
          <p:nvPr/>
        </p:nvSpPr>
        <p:spPr>
          <a:xfrm>
            <a:off x="7667542" y="4110514"/>
            <a:ext cx="1769806" cy="95410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8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CP after evolution</a:t>
            </a:r>
            <a:endParaRPr lang="zh-TW" altLang="en-US" sz="28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22" name="圖片 7">
            <a:extLst>
              <a:ext uri="{FF2B5EF4-FFF2-40B4-BE49-F238E27FC236}">
                <a16:creationId xmlns:a16="http://schemas.microsoft.com/office/drawing/2014/main" xmlns="" id="{54B23263-8FA1-4990-886A-2E1799E30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10" y="2783503"/>
            <a:ext cx="3248864" cy="3567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5">
                <a:extLst>
                  <a:ext uri="{FF2B5EF4-FFF2-40B4-BE49-F238E27FC236}">
                    <a16:creationId xmlns:a16="http://schemas.microsoft.com/office/drawing/2014/main" xmlns="" id="{21708AA9-0746-4CEB-A17B-533E0DBE66F4}"/>
                  </a:ext>
                </a:extLst>
              </p:cNvPr>
              <p:cNvSpPr txBox="1"/>
              <p:nvPr/>
            </p:nvSpPr>
            <p:spPr>
              <a:xfrm>
                <a:off x="6586968" y="4965477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3" name="文字方塊 5">
                <a:extLst>
                  <a:ext uri="{FF2B5EF4-FFF2-40B4-BE49-F238E27FC236}">
                    <a16:creationId xmlns:a16="http://schemas.microsoft.com/office/drawing/2014/main" id="{21708AA9-0746-4CEB-A17B-533E0DBE6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68" y="4965477"/>
                <a:ext cx="28341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8">
                <a:extLst>
                  <a:ext uri="{FF2B5EF4-FFF2-40B4-BE49-F238E27FC236}">
                    <a16:creationId xmlns:a16="http://schemas.microsoft.com/office/drawing/2014/main" xmlns="" id="{AB337A1B-986C-4AF9-A27B-D7A0B3D5D4DD}"/>
                  </a:ext>
                </a:extLst>
              </p:cNvPr>
              <p:cNvSpPr txBox="1"/>
              <p:nvPr/>
            </p:nvSpPr>
            <p:spPr>
              <a:xfrm>
                <a:off x="9491682" y="4657427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4" name="文字方塊 8">
                <a:extLst>
                  <a:ext uri="{FF2B5EF4-FFF2-40B4-BE49-F238E27FC236}">
                    <a16:creationId xmlns:a16="http://schemas.microsoft.com/office/drawing/2014/main" id="{AB337A1B-986C-4AF9-A27B-D7A0B3D5D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682" y="4657427"/>
                <a:ext cx="28828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9">
                <a:extLst>
                  <a:ext uri="{FF2B5EF4-FFF2-40B4-BE49-F238E27FC236}">
                    <a16:creationId xmlns:a16="http://schemas.microsoft.com/office/drawing/2014/main" xmlns="" id="{61AB4356-8CE6-4E49-BD8D-FE8271FACC14}"/>
                  </a:ext>
                </a:extLst>
              </p:cNvPr>
              <p:cNvSpPr txBox="1"/>
              <p:nvPr/>
            </p:nvSpPr>
            <p:spPr>
              <a:xfrm>
                <a:off x="5128532" y="2795142"/>
                <a:ext cx="585225" cy="464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5" name="文字方塊 9">
                <a:extLst>
                  <a:ext uri="{FF2B5EF4-FFF2-40B4-BE49-F238E27FC236}">
                    <a16:creationId xmlns:a16="http://schemas.microsoft.com/office/drawing/2014/main" id="{61AB4356-8CE6-4E49-BD8D-FE8271FAC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532" y="2795142"/>
                <a:ext cx="585225" cy="4641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10">
                <a:extLst>
                  <a:ext uri="{FF2B5EF4-FFF2-40B4-BE49-F238E27FC236}">
                    <a16:creationId xmlns:a16="http://schemas.microsoft.com/office/drawing/2014/main" xmlns="" id="{0A0B31D0-C8FB-435D-BFE3-948B6E9B8BB3}"/>
                  </a:ext>
                </a:extLst>
              </p:cNvPr>
              <p:cNvSpPr txBox="1"/>
              <p:nvPr/>
            </p:nvSpPr>
            <p:spPr>
              <a:xfrm>
                <a:off x="5296974" y="5394421"/>
                <a:ext cx="615681" cy="464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h𝑝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6" name="文字方塊 10">
                <a:extLst>
                  <a:ext uri="{FF2B5EF4-FFF2-40B4-BE49-F238E27FC236}">
                    <a16:creationId xmlns:a16="http://schemas.microsoft.com/office/drawing/2014/main" id="{0A0B31D0-C8FB-435D-BFE3-948B6E9B8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974" y="5394421"/>
                <a:ext cx="615681" cy="4641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11">
                <a:extLst>
                  <a:ext uri="{FF2B5EF4-FFF2-40B4-BE49-F238E27FC236}">
                    <a16:creationId xmlns:a16="http://schemas.microsoft.com/office/drawing/2014/main" xmlns="" id="{A61BD702-2B3B-4364-A20D-B1323971945E}"/>
                  </a:ext>
                </a:extLst>
              </p:cNvPr>
              <p:cNvSpPr txBox="1"/>
              <p:nvPr/>
            </p:nvSpPr>
            <p:spPr>
              <a:xfrm>
                <a:off x="4888742" y="6176189"/>
                <a:ext cx="5053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7" name="文字方塊 11">
                <a:extLst>
                  <a:ext uri="{FF2B5EF4-FFF2-40B4-BE49-F238E27FC236}">
                    <a16:creationId xmlns:a16="http://schemas.microsoft.com/office/drawing/2014/main" id="{A61BD702-2B3B-4364-A20D-B13239719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742" y="6176189"/>
                <a:ext cx="50533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12">
                <a:extLst>
                  <a:ext uri="{FF2B5EF4-FFF2-40B4-BE49-F238E27FC236}">
                    <a16:creationId xmlns:a16="http://schemas.microsoft.com/office/drawing/2014/main" xmlns="" id="{77AF4FC0-AC3B-4CA1-9CA7-FC90FB8C6A3D}"/>
                  </a:ext>
                </a:extLst>
              </p:cNvPr>
              <p:cNvSpPr txBox="1"/>
              <p:nvPr/>
            </p:nvSpPr>
            <p:spPr>
              <a:xfrm>
                <a:off x="5747162" y="6199957"/>
                <a:ext cx="4540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8" name="文字方塊 12">
                <a:extLst>
                  <a:ext uri="{FF2B5EF4-FFF2-40B4-BE49-F238E27FC236}">
                    <a16:creationId xmlns:a16="http://schemas.microsoft.com/office/drawing/2014/main" id="{77AF4FC0-AC3B-4CA1-9CA7-FC90FB8C6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162" y="6199957"/>
                <a:ext cx="45403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F4B7CBDE-8C4A-426E-A5F7-828799038CD9}"/>
              </a:ext>
            </a:extLst>
          </p:cNvPr>
          <p:cNvSpPr/>
          <p:nvPr/>
        </p:nvSpPr>
        <p:spPr>
          <a:xfrm>
            <a:off x="4362519" y="2783731"/>
            <a:ext cx="787314" cy="389244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C2FED71C-6066-4CED-AF52-FB7994AA52EE}"/>
              </a:ext>
            </a:extLst>
          </p:cNvPr>
          <p:cNvSpPr/>
          <p:nvPr/>
        </p:nvSpPr>
        <p:spPr>
          <a:xfrm>
            <a:off x="4541840" y="5487385"/>
            <a:ext cx="727705" cy="273505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DC92A329-6BFC-4973-9CAE-789AC228421B}"/>
              </a:ext>
            </a:extLst>
          </p:cNvPr>
          <p:cNvSpPr/>
          <p:nvPr/>
        </p:nvSpPr>
        <p:spPr>
          <a:xfrm>
            <a:off x="4785981" y="5904262"/>
            <a:ext cx="727705" cy="35981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E59237C5-7EC7-42C0-85BE-8226F28FB9C2}"/>
              </a:ext>
            </a:extLst>
          </p:cNvPr>
          <p:cNvSpPr/>
          <p:nvPr/>
        </p:nvSpPr>
        <p:spPr>
          <a:xfrm>
            <a:off x="5625448" y="5920143"/>
            <a:ext cx="727705" cy="35981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16">
                <a:extLst>
                  <a:ext uri="{FF2B5EF4-FFF2-40B4-BE49-F238E27FC236}">
                    <a16:creationId xmlns:a16="http://schemas.microsoft.com/office/drawing/2014/main" xmlns="" id="{5D017B9C-A5B9-48E4-924E-471A367851EE}"/>
                  </a:ext>
                </a:extLst>
              </p:cNvPr>
              <p:cNvSpPr txBox="1"/>
              <p:nvPr/>
            </p:nvSpPr>
            <p:spPr>
              <a:xfrm>
                <a:off x="3722922" y="4940541"/>
                <a:ext cx="4158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3" name="文字方塊 16">
                <a:extLst>
                  <a:ext uri="{FF2B5EF4-FFF2-40B4-BE49-F238E27FC236}">
                    <a16:creationId xmlns:a16="http://schemas.microsoft.com/office/drawing/2014/main" id="{5D017B9C-A5B9-48E4-924E-471A36785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922" y="4940541"/>
                <a:ext cx="41588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B34F62E4-5E37-42F8-A48A-4A4411F4FC16}"/>
              </a:ext>
            </a:extLst>
          </p:cNvPr>
          <p:cNvSpPr/>
          <p:nvPr/>
        </p:nvSpPr>
        <p:spPr>
          <a:xfrm>
            <a:off x="4238043" y="5070507"/>
            <a:ext cx="1275643" cy="300921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086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3" grpId="0"/>
      <p:bldP spid="24" grpId="0"/>
      <p:bldP spid="25" grpId="0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/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FC01EC-08F5-4844-9E81-028AC87E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PGD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569C315A-B850-4C16-968C-71D46124C4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lim>
                        </m:limLow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𝝀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func>
                  </m:oMath>
                </a14:m>
                <a:endParaRPr lang="en-US" altLang="zh-CN" sz="2400" dirty="0"/>
              </a:p>
              <a:p>
                <a:r>
                  <a:rPr lang="zh-CN" altLang="en-US" dirty="0"/>
                  <a:t>二阶泰勒展开式可近似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  </a:t>
                </a:r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69C315A-B850-4C16-968C-71D46124C4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28848D5-3861-40D3-A555-C329E78C2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287" y="735437"/>
            <a:ext cx="8009524" cy="1485714"/>
          </a:xfrm>
          <a:prstGeom prst="rect">
            <a:avLst/>
          </a:prstGeom>
          <a:ln w="19050">
            <a:solidFill>
              <a:srgbClr val="00B0F0"/>
            </a:solidFill>
            <a:prstDash val="dash"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9F1B896-F161-4A87-922A-6F021680B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627" y="3036850"/>
            <a:ext cx="5876190" cy="16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D51B018-BCD4-4538-860F-CB2BBC824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56" y="5122122"/>
            <a:ext cx="4485714" cy="8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8DA3B28-A28F-401F-A800-1C4C377E4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8792" y="4636850"/>
            <a:ext cx="4380952" cy="1542857"/>
          </a:xfrm>
          <a:prstGeom prst="rect">
            <a:avLst/>
          </a:prstGeom>
          <a:ln w="15875">
            <a:solidFill>
              <a:srgbClr val="FFC000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12BA2CD7-7E8E-4BAC-85C1-11FBE8C307FA}"/>
              </a:ext>
            </a:extLst>
          </p:cNvPr>
          <p:cNvSpPr txBox="1"/>
          <p:nvPr/>
        </p:nvSpPr>
        <p:spPr>
          <a:xfrm>
            <a:off x="7380774" y="3990519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Closed-form</a:t>
            </a:r>
          </a:p>
          <a:p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闭式解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92A86D0B-B9D3-4492-B26B-8C4AD8201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040" y="5913656"/>
            <a:ext cx="4561905" cy="7047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9079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5E5A24-D0ED-4D2F-9CC5-0B67E5B68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其它正则项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D3F4898-1E41-49CA-B540-FC6A0A2A2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Fused-lasso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9C04945-FC7C-4336-AC71-216CB0B71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384" y="2022902"/>
            <a:ext cx="6931235" cy="42431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3CB4FAD-FFB5-4367-BD6D-5125DFEC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4" y="2197712"/>
            <a:ext cx="5766955" cy="89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3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6D57A83E-5369-4F66-B1C4-C71BFE54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61" y="1974628"/>
            <a:ext cx="4314681" cy="99717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C7B6620-8A16-4698-BCF8-889AE5F1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其它正则项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B7A70BA-CFC7-47E9-8322-80663599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Group lasso</a:t>
            </a:r>
          </a:p>
          <a:p>
            <a:pPr lvl="1"/>
            <a:r>
              <a:rPr lang="en-US" altLang="zh-CN" dirty="0"/>
              <a:t> </a:t>
            </a:r>
          </a:p>
          <a:p>
            <a:pPr lvl="1"/>
            <a:r>
              <a:rPr lang="zh-CN" altLang="en-US" dirty="0"/>
              <a:t>所有变量分组，然后在目标函数中惩罚每一组的</a:t>
            </a:r>
            <a:r>
              <a:rPr lang="en-US" altLang="zh-CN" dirty="0"/>
              <a:t>L2</a:t>
            </a:r>
            <a:r>
              <a:rPr lang="zh-CN" altLang="en-US" dirty="0"/>
              <a:t>范数，这样达到的效果就是可以将一整组的系数同时消成零，即抹掉一整组的变量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383952D-1F7A-4305-AB56-136C4B28C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46" y="4164496"/>
            <a:ext cx="5706504" cy="22326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F0ACB66-46D5-4A31-992E-DD3C31040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50" y="3948045"/>
            <a:ext cx="5706504" cy="23835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FFF1567-8134-4970-B42C-EF764232C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093" y="352407"/>
            <a:ext cx="6002582" cy="24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2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84702" y="1283831"/>
            <a:ext cx="11080558" cy="4290337"/>
            <a:chOff x="511207" y="1108389"/>
            <a:chExt cx="11080558" cy="4290337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94" b="18401"/>
            <a:stretch/>
          </p:blipFill>
          <p:spPr>
            <a:xfrm>
              <a:off x="511207" y="1114449"/>
              <a:ext cx="11080558" cy="4277576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744110" y="1108389"/>
              <a:ext cx="130687" cy="4276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11207" y="1110515"/>
              <a:ext cx="11074297" cy="4288211"/>
            </a:xfrm>
            <a:prstGeom prst="rect">
              <a:avLst/>
            </a:prstGeom>
            <a:solidFill>
              <a:srgbClr val="FDF5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897370" y="798195"/>
            <a:ext cx="3554095" cy="5261610"/>
          </a:xfrm>
          <a:prstGeom prst="rect">
            <a:avLst/>
          </a:prstGeom>
          <a:solidFill>
            <a:srgbClr val="F3C5DA"/>
          </a:solidFill>
          <a:ln>
            <a:noFill/>
          </a:ln>
          <a:effectLst>
            <a:outerShdw blurRad="508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50785" y="1304290"/>
            <a:ext cx="2247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963FEB25-775F-40DF-A9EA-BAEC0DE009A6}"/>
              </a:ext>
            </a:extLst>
          </p:cNvPr>
          <p:cNvSpPr txBox="1"/>
          <p:nvPr/>
        </p:nvSpPr>
        <p:spPr>
          <a:xfrm>
            <a:off x="7550785" y="3157198"/>
            <a:ext cx="2135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cut/>
      </p:transition>
    </mc:Choice>
    <mc:Fallback xmlns="">
      <p:transition advClick="0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846DA8B-BACC-4E0A-8E54-CF452E3EC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740467"/>
            <a:ext cx="2624466" cy="37936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80D6DE-B197-4939-8573-4134A9A0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感知机（</a:t>
            </a:r>
            <a:r>
              <a:rPr lang="en-US" altLang="zh-CN" dirty="0"/>
              <a:t>perceptron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5D664A0-921F-456C-8655-B50DF00F333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33000"/>
            </a:schemeClr>
          </a:solidFill>
        </p:spPr>
        <p:txBody>
          <a:bodyPr>
            <a:normAutofit/>
          </a:bodyPr>
          <a:lstStyle/>
          <a:p>
            <a:r>
              <a:rPr lang="en-US" altLang="zh-CN" b="1" dirty="0"/>
              <a:t>1957</a:t>
            </a:r>
            <a:r>
              <a:rPr lang="zh-CN" altLang="en-US" b="1" dirty="0"/>
              <a:t>年</a:t>
            </a:r>
            <a:r>
              <a:rPr lang="en-US" altLang="zh-CN" b="1" dirty="0"/>
              <a:t>Rosenblatt</a:t>
            </a:r>
            <a:r>
              <a:rPr lang="zh-CN" altLang="en-US" b="1" dirty="0"/>
              <a:t>提出，是</a:t>
            </a:r>
            <a:r>
              <a:rPr lang="zh-CN" altLang="en-US" b="1" dirty="0">
                <a:solidFill>
                  <a:srgbClr val="FF0000"/>
                </a:solidFill>
              </a:rPr>
              <a:t>神经网络</a:t>
            </a:r>
            <a:r>
              <a:rPr lang="zh-CN" altLang="en-US" b="1" dirty="0"/>
              <a:t>和</a:t>
            </a:r>
            <a:r>
              <a:rPr lang="zh-CN" altLang="en-US" b="1" dirty="0">
                <a:solidFill>
                  <a:srgbClr val="FF0000"/>
                </a:solidFill>
              </a:rPr>
              <a:t>支持向量机</a:t>
            </a:r>
            <a:r>
              <a:rPr lang="zh-CN" altLang="en-US" b="1" dirty="0"/>
              <a:t>的基础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感知准则</a:t>
            </a:r>
            <a:endParaRPr lang="en-US" altLang="zh-CN" b="1" dirty="0"/>
          </a:p>
          <a:p>
            <a:pPr lvl="1"/>
            <a:r>
              <a:rPr lang="zh-CN" altLang="en-US" dirty="0"/>
              <a:t>由于</a:t>
            </a:r>
            <a:r>
              <a:rPr lang="en-US" altLang="zh-CN" dirty="0"/>
              <a:t>Rosenblatt</a:t>
            </a:r>
            <a:r>
              <a:rPr lang="zh-CN" altLang="en-US" dirty="0"/>
              <a:t>企图将其用于脑模型感知器，因此被称为感知准则函数，其特点是</a:t>
            </a:r>
            <a:r>
              <a:rPr lang="zh-CN" altLang="en-US" b="1" dirty="0">
                <a:solidFill>
                  <a:srgbClr val="00B0F0"/>
                </a:solidFill>
              </a:rPr>
              <a:t>随意确定的判别函数初始值，在对样本分类训练过程中逐步修正直至最终确定</a:t>
            </a:r>
          </a:p>
        </p:txBody>
      </p:sp>
    </p:spTree>
    <p:extLst>
      <p:ext uri="{BB962C8B-B14F-4D97-AF65-F5344CB8AC3E}">
        <p14:creationId xmlns:p14="http://schemas.microsoft.com/office/powerpoint/2010/main" val="403017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B131A34-4508-4154-AE68-73764787C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感知机（</a:t>
            </a:r>
            <a:r>
              <a:rPr lang="en-US" altLang="zh-CN" dirty="0"/>
              <a:t>perceptron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835D0C8-BA66-4BB0-B7D4-C18B7CEDB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0085B4"/>
                </a:solidFill>
              </a:rPr>
              <a:t>二类分类的线性分类模型</a:t>
            </a:r>
            <a:endParaRPr lang="en-US" altLang="zh-CN" b="1" dirty="0">
              <a:solidFill>
                <a:srgbClr val="0085B4"/>
              </a:solidFill>
            </a:endParaRPr>
          </a:p>
          <a:p>
            <a:pPr lvl="1"/>
            <a:r>
              <a:rPr lang="zh-CN" altLang="en-US" b="1" dirty="0"/>
              <a:t>输入</a:t>
            </a:r>
            <a:r>
              <a:rPr lang="zh-CN" altLang="en-US" dirty="0"/>
              <a:t>：特征向量</a:t>
            </a:r>
            <a:endParaRPr lang="en-US" altLang="zh-CN" dirty="0"/>
          </a:p>
          <a:p>
            <a:pPr lvl="1"/>
            <a:r>
              <a:rPr lang="zh-CN" altLang="en-US" b="1" dirty="0"/>
              <a:t>输出</a:t>
            </a:r>
            <a:r>
              <a:rPr lang="zh-CN" altLang="en-US" dirty="0"/>
              <a:t>：实例的类别，取</a:t>
            </a:r>
            <a:r>
              <a:rPr lang="en-US" altLang="zh-CN" dirty="0"/>
              <a:t>+1</a:t>
            </a:r>
            <a:r>
              <a:rPr lang="zh-CN" altLang="en-US" dirty="0"/>
              <a:t>和</a:t>
            </a:r>
            <a:r>
              <a:rPr lang="en-US" altLang="zh-CN" dirty="0"/>
              <a:t>-1</a:t>
            </a:r>
            <a:r>
              <a:rPr lang="zh-CN" altLang="en-US" dirty="0"/>
              <a:t>二值</a:t>
            </a:r>
            <a:endParaRPr lang="en-US" altLang="zh-CN" dirty="0"/>
          </a:p>
          <a:p>
            <a:r>
              <a:rPr lang="zh-CN" altLang="en-US" b="1" dirty="0"/>
              <a:t>感知机对应于输入空间中将实例划分为正负两类的</a:t>
            </a:r>
            <a:r>
              <a:rPr lang="zh-CN" altLang="en-US" b="1" dirty="0">
                <a:solidFill>
                  <a:srgbClr val="0085B4"/>
                </a:solidFill>
              </a:rPr>
              <a:t>分离超平面</a:t>
            </a:r>
            <a:r>
              <a:rPr lang="zh-CN" altLang="en-US" b="1" dirty="0"/>
              <a:t>，属于</a:t>
            </a:r>
            <a:r>
              <a:rPr lang="zh-CN" altLang="en-US" b="1" dirty="0">
                <a:solidFill>
                  <a:srgbClr val="FF0000"/>
                </a:solidFill>
              </a:rPr>
              <a:t>判别模型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思想</a:t>
            </a:r>
            <a:r>
              <a:rPr lang="zh-CN" altLang="en-US" b="1" dirty="0"/>
              <a:t>：导入基于误分类的损失函数，利用梯度下降法对损失函数进行极小化，求得感知机模型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49102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1B9909-B434-4C84-8180-835445B51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2DD51092-7352-489B-8FB1-E375129FA0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定义</a:t>
                </a:r>
                <a:r>
                  <a:rPr lang="zh-CN" altLang="en-US" dirty="0"/>
                  <a:t>：假设输入空间（特征空间）是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输出空间是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{−1,+1}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/>
                  <a:t>输入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zh-CN" altLang="en-US" dirty="0"/>
                  <a:t>表示实例的特征向量，对应于输入空间的点；输出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zh-CN" altLang="en-US" dirty="0"/>
                  <a:t>表示实例的类别。由输入空间到输出空间的如下函数：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  称为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感知机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dirty="0"/>
                  <a:t>   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符号函数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假设空间</a:t>
                </a:r>
                <a:r>
                  <a:rPr lang="zh-CN" altLang="en-US" dirty="0"/>
                  <a:t>：所有线性分类模型或线性分类器       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DD51092-7352-489B-8FB1-E375129FA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80" r="-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763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1A672EE-B457-4B5E-86E2-059D1CC3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38AE6BCC-52B1-4F08-B6BE-7ED9083752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几何解释</a:t>
                </a:r>
                <a:endParaRPr lang="en-US" altLang="zh-CN" b="1" dirty="0"/>
              </a:p>
              <a:p>
                <a:pPr lvl="1"/>
                <a:r>
                  <a:rPr lang="zh-CN" altLang="en-US" b="1" dirty="0">
                    <a:solidFill>
                      <a:srgbClr val="FF0000"/>
                    </a:solidFill>
                  </a:rPr>
                  <a:t>超平面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S</a:t>
                </a:r>
                <a:r>
                  <a:rPr lang="zh-CN" altLang="en-US" dirty="0"/>
                  <a:t>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b="1" dirty="0">
                    <a:solidFill>
                      <a:srgbClr val="FF0000"/>
                    </a:solidFill>
                  </a:rPr>
                  <a:t>法向量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b="1" dirty="0"/>
                  <a:t>学习目标：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寻找超平面，即求参数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的值</a:t>
                </a:r>
                <a:endParaRPr lang="en-US" altLang="zh-CN" dirty="0"/>
              </a:p>
              <a:p>
                <a:pPr lvl="2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AE6BCC-52B1-4F08-B6BE-7ED9083752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DED39550-E33A-4059-B0E3-724F945F1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235" y="1413120"/>
            <a:ext cx="4533900" cy="361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6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F50A532-BC1B-4CF2-BC5D-19F2FD10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感知机学习策略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904784C-43D6-4517-9B41-E8498A35E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数据集的线性可分性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86509FC-A3A3-4869-B8BD-247E371F3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8" y="2083725"/>
            <a:ext cx="11335683" cy="408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9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F50A532-BC1B-4CF2-BC5D-19F2FD10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感知机学习策略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904784C-43D6-4517-9B41-E8498A35E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学习策略</a:t>
            </a:r>
            <a:r>
              <a:rPr lang="zh-CN" altLang="en-US" dirty="0"/>
              <a:t>：选择模型，选择一个合适的参数</a:t>
            </a:r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定义损失函数并将损失函数极小化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损失函数的选择</a:t>
            </a:r>
            <a:endParaRPr lang="en-US" altLang="zh-CN" b="1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xmlns="" id="{C54D4836-673D-488C-88AA-F1754EC998D1}"/>
                  </a:ext>
                </a:extLst>
              </p:cNvPr>
              <p:cNvSpPr/>
              <p:nvPr/>
            </p:nvSpPr>
            <p:spPr>
              <a:xfrm>
                <a:off x="895349" y="3705225"/>
                <a:ext cx="3076575" cy="2086167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/>
                  <a:t>损失函数时误分类的点数</a:t>
                </a:r>
                <a:endParaRPr lang="en-US" altLang="zh-CN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Ι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C54D4836-673D-488C-88AA-F1754EC99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49" y="3705225"/>
                <a:ext cx="3076575" cy="20861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xmlns="" id="{BAB90178-AB55-45F1-8CBF-244D53504C1B}"/>
              </a:ext>
            </a:extLst>
          </p:cNvPr>
          <p:cNvCxnSpPr/>
          <p:nvPr/>
        </p:nvCxnSpPr>
        <p:spPr>
          <a:xfrm flipH="1">
            <a:off x="1657350" y="3933825"/>
            <a:ext cx="1538968" cy="1476375"/>
          </a:xfrm>
          <a:prstGeom prst="straightConnector1">
            <a:avLst/>
          </a:prstGeom>
          <a:ln w="444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xmlns="" id="{3F68ADE0-C51C-440C-A21F-6C5587586A0C}"/>
              </a:ext>
            </a:extLst>
          </p:cNvPr>
          <p:cNvCxnSpPr>
            <a:cxnSpLocks/>
          </p:cNvCxnSpPr>
          <p:nvPr/>
        </p:nvCxnSpPr>
        <p:spPr>
          <a:xfrm>
            <a:off x="1552575" y="3933825"/>
            <a:ext cx="1647825" cy="1485900"/>
          </a:xfrm>
          <a:prstGeom prst="straightConnector1">
            <a:avLst/>
          </a:prstGeom>
          <a:ln w="444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xmlns="" id="{3CE6B413-8D32-4412-867C-78A6B82A491B}"/>
              </a:ext>
            </a:extLst>
          </p:cNvPr>
          <p:cNvCxnSpPr/>
          <p:nvPr/>
        </p:nvCxnSpPr>
        <p:spPr>
          <a:xfrm>
            <a:off x="4038600" y="4672012"/>
            <a:ext cx="68854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xmlns="" id="{3CBB4C85-329B-48EB-B76B-CB7F1D004BDA}"/>
                  </a:ext>
                </a:extLst>
              </p:cNvPr>
              <p:cNvSpPr txBox="1"/>
              <p:nvPr/>
            </p:nvSpPr>
            <p:spPr>
              <a:xfrm>
                <a:off x="4914900" y="4219396"/>
                <a:ext cx="214312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不是参数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zh-CN" alt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的连续可导函数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BB4C85-329B-48EB-B76B-CB7F1D004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900" y="4219396"/>
                <a:ext cx="2143128" cy="1200329"/>
              </a:xfrm>
              <a:prstGeom prst="rect">
                <a:avLst/>
              </a:prstGeom>
              <a:blipFill>
                <a:blip r:embed="rId4"/>
                <a:stretch>
                  <a:fillRect l="-4261" t="-4061" r="-568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: 圆角 14">
            <a:extLst>
              <a:ext uri="{FF2B5EF4-FFF2-40B4-BE49-F238E27FC236}">
                <a16:creationId xmlns:a16="http://schemas.microsoft.com/office/drawing/2014/main" xmlns="" id="{9CB88C4E-0EB6-4125-ABD0-307279EBFDAF}"/>
              </a:ext>
            </a:extLst>
          </p:cNvPr>
          <p:cNvSpPr/>
          <p:nvPr/>
        </p:nvSpPr>
        <p:spPr>
          <a:xfrm>
            <a:off x="7415836" y="3705225"/>
            <a:ext cx="3325089" cy="208616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误分类点到超平面</a:t>
            </a:r>
            <a:r>
              <a:rPr lang="en-US" altLang="zh-CN" sz="2400" dirty="0"/>
              <a:t>S</a:t>
            </a:r>
            <a:r>
              <a:rPr lang="zh-CN" altLang="en-US" sz="2400" dirty="0"/>
              <a:t>的总距离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78144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101D055-6A1F-43D2-8386-4EB371039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1: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B22F4FA-D45D-4C80-8C7D-F44C7B8C3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圓柱 5">
            <a:extLst>
              <a:ext uri="{FF2B5EF4-FFF2-40B4-BE49-F238E27FC236}">
                <a16:creationId xmlns:a16="http://schemas.microsoft.com/office/drawing/2014/main" xmlns="" id="{83ACF4CD-556D-457F-AC07-D5D001A4C2D8}"/>
              </a:ext>
            </a:extLst>
          </p:cNvPr>
          <p:cNvSpPr/>
          <p:nvPr/>
        </p:nvSpPr>
        <p:spPr>
          <a:xfrm>
            <a:off x="2612601" y="2034600"/>
            <a:ext cx="1636295" cy="1090863"/>
          </a:xfrm>
          <a:prstGeom prst="can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 set of function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xmlns="" id="{D463733E-40F3-4006-9C41-7D933D8D22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4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3" name="方程式" r:id="rId3" imgW="520560" imgH="215640" progId="Equation.3">
                  <p:embed/>
                </p:oleObj>
              </mc:Choice>
              <mc:Fallback>
                <p:oleObj name="方程式" r:id="rId3" imgW="520560" imgH="215640" progId="Equation.3">
                  <p:embed/>
                  <p:pic>
                    <p:nvPicPr>
                      <p:cNvPr id="5" name="Object 12">
                        <a:extLst>
                          <a:ext uri="{FF2B5EF4-FFF2-40B4-BE49-F238E27FC236}">
                            <a16:creationId xmlns:a16="http://schemas.microsoft.com/office/drawing/2014/main" xmlns="" id="{D463733E-40F3-4006-9C41-7D933D8D22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24D63673-6FDD-4BB6-8D3B-788C361EA0E8}"/>
              </a:ext>
            </a:extLst>
          </p:cNvPr>
          <p:cNvSpPr txBox="1"/>
          <p:nvPr/>
        </p:nvSpPr>
        <p:spPr>
          <a:xfrm>
            <a:off x="4344746" y="2127572"/>
            <a:ext cx="1205154" cy="523220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Model</a:t>
            </a:r>
            <a:endParaRPr lang="zh-TW" altLang="en-US" sz="28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7" name="群組 9">
            <a:extLst>
              <a:ext uri="{FF2B5EF4-FFF2-40B4-BE49-F238E27FC236}">
                <a16:creationId xmlns:a16="http://schemas.microsoft.com/office/drawing/2014/main" xmlns="" id="{11410B91-FC60-405B-B3F2-E9DCF0021CE3}"/>
              </a:ext>
            </a:extLst>
          </p:cNvPr>
          <p:cNvGrpSpPr/>
          <p:nvPr/>
        </p:nvGrpSpPr>
        <p:grpSpPr>
          <a:xfrm>
            <a:off x="3275303" y="3538957"/>
            <a:ext cx="5279638" cy="1699902"/>
            <a:chOff x="827126" y="3703931"/>
            <a:chExt cx="5279638" cy="16999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6">
                  <a:extLst>
                    <a:ext uri="{FF2B5EF4-FFF2-40B4-BE49-F238E27FC236}">
                      <a16:creationId xmlns:a16="http://schemas.microsoft.com/office/drawing/2014/main" xmlns="" id="{E4FCF999-5582-442E-8FA8-576E98EBA4AD}"/>
                    </a:ext>
                  </a:extLst>
                </p:cNvPr>
                <p:cNvSpPr txBox="1"/>
                <p:nvPr/>
              </p:nvSpPr>
              <p:spPr>
                <a:xfrm>
                  <a:off x="827126" y="4372124"/>
                  <a:ext cx="331135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8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zh-TW" altLang="en-US" sz="28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a:rPr lang="en-US" altLang="zh-TW" sz="28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a:rPr lang="zh-TW" altLang="en-US" sz="28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8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e>
                        </m:d>
                        <m:r>
                          <a:rPr lang="en-US" altLang="zh-TW" sz="28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8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126" y="4372124"/>
                  <a:ext cx="3311356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字方塊 7">
              <a:extLst>
                <a:ext uri="{FF2B5EF4-FFF2-40B4-BE49-F238E27FC236}">
                  <a16:creationId xmlns:a16="http://schemas.microsoft.com/office/drawing/2014/main" xmlns="" id="{44DF776D-3106-42B4-A7E3-F09FC0264E01}"/>
                </a:ext>
              </a:extLst>
            </p:cNvPr>
            <p:cNvSpPr txBox="1"/>
            <p:nvPr/>
          </p:nvSpPr>
          <p:spPr>
            <a:xfrm>
              <a:off x="4336958" y="4110513"/>
              <a:ext cx="1769806" cy="954107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TW" sz="28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CP after evolution</a:t>
              </a:r>
              <a:endParaRPr lang="zh-TW" altLang="en-US" sz="28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pic>
          <p:nvPicPr>
            <p:cNvPr id="10" name="圖片 8">
              <a:extLst>
                <a:ext uri="{FF2B5EF4-FFF2-40B4-BE49-F238E27FC236}">
                  <a16:creationId xmlns:a16="http://schemas.microsoft.com/office/drawing/2014/main" xmlns="" id="{CB892B92-B4AA-480B-BBAB-3EB3677A7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317" y="3703931"/>
              <a:ext cx="1547996" cy="1699902"/>
            </a:xfrm>
            <a:prstGeom prst="rect">
              <a:avLst/>
            </a:prstGeom>
          </p:spPr>
        </p:pic>
      </p:grpSp>
      <p:sp>
        <p:nvSpPr>
          <p:cNvPr id="11" name="文字方塊 11">
            <a:extLst>
              <a:ext uri="{FF2B5EF4-FFF2-40B4-BE49-F238E27FC236}">
                <a16:creationId xmlns:a16="http://schemas.microsoft.com/office/drawing/2014/main" xmlns="" id="{F16DACF9-4BBB-47CE-AC75-219F5F68C88F}"/>
              </a:ext>
            </a:extLst>
          </p:cNvPr>
          <p:cNvSpPr txBox="1"/>
          <p:nvPr/>
        </p:nvSpPr>
        <p:spPr>
          <a:xfrm>
            <a:off x="2250701" y="5716316"/>
            <a:ext cx="2368637" cy="52322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8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Linear model:</a:t>
            </a:r>
            <a:endParaRPr lang="zh-TW" altLang="en-US" sz="28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4">
                <a:extLst>
                  <a:ext uri="{FF2B5EF4-FFF2-40B4-BE49-F238E27FC236}">
                    <a16:creationId xmlns:a16="http://schemas.microsoft.com/office/drawing/2014/main" xmlns="" id="{E5272359-5082-4C9A-A462-1E6F73D327AF}"/>
                  </a:ext>
                </a:extLst>
              </p:cNvPr>
              <p:cNvSpPr txBox="1"/>
              <p:nvPr/>
            </p:nvSpPr>
            <p:spPr>
              <a:xfrm>
                <a:off x="6005007" y="1864181"/>
                <a:ext cx="38690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f</a:t>
                </a:r>
                <a:r>
                  <a:rPr lang="en-US" altLang="zh-TW" sz="240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y = 10.0 + 9.0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sz="24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x</a:t>
                </a:r>
                <a:r>
                  <a:rPr lang="en-US" altLang="zh-TW" sz="2400" baseline="-250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cp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文字方塊 14">
                <a:extLst>
                  <a:ext uri="{FF2B5EF4-FFF2-40B4-BE49-F238E27FC236}">
                    <a16:creationId xmlns:a16="http://schemas.microsoft.com/office/drawing/2014/main" id="{E5272359-5082-4C9A-A462-1E6F73D32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007" y="1864181"/>
                <a:ext cx="3869085" cy="461665"/>
              </a:xfrm>
              <a:prstGeom prst="rect">
                <a:avLst/>
              </a:prstGeom>
              <a:blipFill>
                <a:blip r:embed="rId7"/>
                <a:stretch>
                  <a:fillRect l="-2362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5">
                <a:extLst>
                  <a:ext uri="{FF2B5EF4-FFF2-40B4-BE49-F238E27FC236}">
                    <a16:creationId xmlns:a16="http://schemas.microsoft.com/office/drawing/2014/main" xmlns="" id="{F8E3060C-9A30-4BE6-B143-6208FD75604E}"/>
                  </a:ext>
                </a:extLst>
              </p:cNvPr>
              <p:cNvSpPr txBox="1"/>
              <p:nvPr/>
            </p:nvSpPr>
            <p:spPr>
              <a:xfrm>
                <a:off x="6005938" y="2326456"/>
                <a:ext cx="3626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f</a:t>
                </a:r>
                <a:r>
                  <a:rPr lang="en-US" altLang="zh-TW" sz="240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2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y = 9.8 + 9.2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sz="24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x</a:t>
                </a:r>
                <a:r>
                  <a:rPr lang="en-US" altLang="zh-TW" sz="2400" baseline="-250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cp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3" name="文字方塊 15">
                <a:extLst>
                  <a:ext uri="{FF2B5EF4-FFF2-40B4-BE49-F238E27FC236}">
                    <a16:creationId xmlns:a16="http://schemas.microsoft.com/office/drawing/2014/main" id="{F8E3060C-9A30-4BE6-B143-6208FD75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938" y="2326456"/>
                <a:ext cx="3626648" cy="461665"/>
              </a:xfrm>
              <a:prstGeom prst="rect">
                <a:avLst/>
              </a:prstGeom>
              <a:blipFill>
                <a:blip r:embed="rId8"/>
                <a:stretch>
                  <a:fillRect l="-2521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6">
                <a:extLst>
                  <a:ext uri="{FF2B5EF4-FFF2-40B4-BE49-F238E27FC236}">
                    <a16:creationId xmlns:a16="http://schemas.microsoft.com/office/drawing/2014/main" xmlns="" id="{C38F5C83-ECF3-484C-A169-6F546E4279B0}"/>
                  </a:ext>
                </a:extLst>
              </p:cNvPr>
              <p:cNvSpPr txBox="1"/>
              <p:nvPr/>
            </p:nvSpPr>
            <p:spPr>
              <a:xfrm>
                <a:off x="6019754" y="2777057"/>
                <a:ext cx="3626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f</a:t>
                </a:r>
                <a:r>
                  <a:rPr lang="en-US" altLang="zh-TW" sz="240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y = - 0.8 - 1.2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sz="24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x</a:t>
                </a:r>
                <a:r>
                  <a:rPr lang="en-US" altLang="zh-TW" sz="2400" baseline="-250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cp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4" name="文字方塊 16">
                <a:extLst>
                  <a:ext uri="{FF2B5EF4-FFF2-40B4-BE49-F238E27FC236}">
                    <a16:creationId xmlns:a16="http://schemas.microsoft.com/office/drawing/2014/main" id="{C38F5C83-ECF3-484C-A169-6F546E427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754" y="2777057"/>
                <a:ext cx="3626648" cy="461665"/>
              </a:xfrm>
              <a:prstGeom prst="rect">
                <a:avLst/>
              </a:prstGeom>
              <a:blipFill>
                <a:blip r:embed="rId9"/>
                <a:stretch>
                  <a:fillRect l="-2521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7">
            <a:extLst>
              <a:ext uri="{FF2B5EF4-FFF2-40B4-BE49-F238E27FC236}">
                <a16:creationId xmlns:a16="http://schemas.microsoft.com/office/drawing/2014/main" xmlns="" id="{6D2F9FEF-50B5-4545-AF8C-A301FA36BD01}"/>
              </a:ext>
            </a:extLst>
          </p:cNvPr>
          <p:cNvSpPr txBox="1"/>
          <p:nvPr/>
        </p:nvSpPr>
        <p:spPr>
          <a:xfrm>
            <a:off x="8456675" y="3172967"/>
            <a:ext cx="204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 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无穷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8">
                <a:extLst>
                  <a:ext uri="{FF2B5EF4-FFF2-40B4-BE49-F238E27FC236}">
                    <a16:creationId xmlns:a16="http://schemas.microsoft.com/office/drawing/2014/main" xmlns="" id="{D97DD979-D328-450F-9F6B-1DE3F9087B2C}"/>
                  </a:ext>
                </a:extLst>
              </p:cNvPr>
              <p:cNvSpPr txBox="1"/>
              <p:nvPr/>
            </p:nvSpPr>
            <p:spPr>
              <a:xfrm>
                <a:off x="4761436" y="5501700"/>
                <a:ext cx="2669129" cy="1043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6" name="文字方塊 18">
                <a:extLst>
                  <a:ext uri="{FF2B5EF4-FFF2-40B4-BE49-F238E27FC236}">
                    <a16:creationId xmlns:a16="http://schemas.microsoft.com/office/drawing/2014/main" id="{D97DD979-D328-450F-9F6B-1DE3F9087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436" y="5501700"/>
                <a:ext cx="2669129" cy="10433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9">
                <a:extLst>
                  <a:ext uri="{FF2B5EF4-FFF2-40B4-BE49-F238E27FC236}">
                    <a16:creationId xmlns:a16="http://schemas.microsoft.com/office/drawing/2014/main" xmlns="" id="{C62627C1-4BFD-44BE-B461-CD0058A6B1C5}"/>
                  </a:ext>
                </a:extLst>
              </p:cNvPr>
              <p:cNvSpPr txBox="1"/>
              <p:nvPr/>
            </p:nvSpPr>
            <p:spPr>
              <a:xfrm>
                <a:off x="7697487" y="5260175"/>
                <a:ext cx="3095419" cy="397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𝑐𝑝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h𝑝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…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7" name="文字方塊 19">
                <a:extLst>
                  <a:ext uri="{FF2B5EF4-FFF2-40B4-BE49-F238E27FC236}">
                    <a16:creationId xmlns:a16="http://schemas.microsoft.com/office/drawing/2014/main" id="{C62627C1-4BFD-44BE-B461-CD0058A6B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87" y="5260175"/>
                <a:ext cx="3095419" cy="397866"/>
              </a:xfrm>
              <a:prstGeom prst="rect">
                <a:avLst/>
              </a:prstGeom>
              <a:blipFill>
                <a:blip r:embed="rId11"/>
                <a:stretch>
                  <a:fillRect l="-2564" t="-23077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20">
            <a:extLst>
              <a:ext uri="{FF2B5EF4-FFF2-40B4-BE49-F238E27FC236}">
                <a16:creationId xmlns:a16="http://schemas.microsoft.com/office/drawing/2014/main" xmlns="" id="{3775AE62-974A-40E3-9883-26D71519B236}"/>
              </a:ext>
            </a:extLst>
          </p:cNvPr>
          <p:cNvSpPr txBox="1"/>
          <p:nvPr/>
        </p:nvSpPr>
        <p:spPr>
          <a:xfrm>
            <a:off x="6024308" y="1027908"/>
            <a:ext cx="4185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 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和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 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是可以取任何值的参数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22">
                <a:extLst>
                  <a:ext uri="{FF2B5EF4-FFF2-40B4-BE49-F238E27FC236}">
                    <a16:creationId xmlns:a16="http://schemas.microsoft.com/office/drawing/2014/main" xmlns="" id="{717F9A07-B833-4E83-A8BE-E5FB12DF2610}"/>
                  </a:ext>
                </a:extLst>
              </p:cNvPr>
              <p:cNvSpPr txBox="1"/>
              <p:nvPr/>
            </p:nvSpPr>
            <p:spPr>
              <a:xfrm>
                <a:off x="5706959" y="4173465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9" name="文字方塊 22">
                <a:extLst>
                  <a:ext uri="{FF2B5EF4-FFF2-40B4-BE49-F238E27FC236}">
                    <a16:creationId xmlns:a16="http://schemas.microsoft.com/office/drawing/2014/main" id="{717F9A07-B833-4E83-A8BE-E5FB12DF2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959" y="4173465"/>
                <a:ext cx="283411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23">
                <a:extLst>
                  <a:ext uri="{FF2B5EF4-FFF2-40B4-BE49-F238E27FC236}">
                    <a16:creationId xmlns:a16="http://schemas.microsoft.com/office/drawing/2014/main" xmlns="" id="{A829371B-4257-4ED3-9462-47611280315F}"/>
                  </a:ext>
                </a:extLst>
              </p:cNvPr>
              <p:cNvSpPr txBox="1"/>
              <p:nvPr/>
            </p:nvSpPr>
            <p:spPr>
              <a:xfrm>
                <a:off x="8609275" y="4173465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0" name="文字方塊 23">
                <a:extLst>
                  <a:ext uri="{FF2B5EF4-FFF2-40B4-BE49-F238E27FC236}">
                    <a16:creationId xmlns:a16="http://schemas.microsoft.com/office/drawing/2014/main" id="{A829371B-4257-4ED3-9462-476112803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275" y="4173465"/>
                <a:ext cx="288284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4">
                <a:extLst>
                  <a:ext uri="{FF2B5EF4-FFF2-40B4-BE49-F238E27FC236}">
                    <a16:creationId xmlns:a16="http://schemas.microsoft.com/office/drawing/2014/main" xmlns="" id="{0D4B126F-1A2C-42A1-8DAA-E2E6F16AA076}"/>
                  </a:ext>
                </a:extLst>
              </p:cNvPr>
              <p:cNvSpPr txBox="1"/>
              <p:nvPr/>
            </p:nvSpPr>
            <p:spPr>
              <a:xfrm>
                <a:off x="7697486" y="6231398"/>
                <a:ext cx="25125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weight, b: bias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1" name="文字方塊 24">
                <a:extLst>
                  <a:ext uri="{FF2B5EF4-FFF2-40B4-BE49-F238E27FC236}">
                    <a16:creationId xmlns:a16="http://schemas.microsoft.com/office/drawing/2014/main" id="{0D4B126F-1A2C-42A1-8DAA-E2E6F16AA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86" y="6231398"/>
                <a:ext cx="2512580" cy="369332"/>
              </a:xfrm>
              <a:prstGeom prst="rect">
                <a:avLst/>
              </a:prstGeom>
              <a:blipFill>
                <a:blip r:embed="rId14"/>
                <a:stretch>
                  <a:fillRect l="-3155" t="-24590" b="-49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xmlns="" id="{89FA8DC6-38DC-424D-A58B-16DB18858961}"/>
                  </a:ext>
                </a:extLst>
              </p:cNvPr>
              <p:cNvSpPr txBox="1"/>
              <p:nvPr/>
            </p:nvSpPr>
            <p:spPr>
              <a:xfrm>
                <a:off x="2331084" y="1494711"/>
                <a:ext cx="224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y = b + w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sz="28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x</a:t>
                </a:r>
                <a:r>
                  <a:rPr lang="en-US" altLang="zh-TW" sz="2800" baseline="-250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cp</a:t>
                </a:r>
                <a:endParaRPr lang="zh-TW" altLang="en-US" sz="280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9FA8DC6-38DC-424D-A58B-16DB18858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084" y="1494711"/>
                <a:ext cx="2242292" cy="523220"/>
              </a:xfrm>
              <a:prstGeom prst="rect">
                <a:avLst/>
              </a:prstGeom>
              <a:blipFill>
                <a:blip r:embed="rId15"/>
                <a:stretch>
                  <a:fillRect l="-2174" t="-104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5">
            <a:extLst>
              <a:ext uri="{FF2B5EF4-FFF2-40B4-BE49-F238E27FC236}">
                <a16:creationId xmlns:a16="http://schemas.microsoft.com/office/drawing/2014/main" xmlns="" id="{725A5041-3E8F-43CE-BECF-01326033FF21}"/>
              </a:ext>
            </a:extLst>
          </p:cNvPr>
          <p:cNvSpPr txBox="1"/>
          <p:nvPr/>
        </p:nvSpPr>
        <p:spPr>
          <a:xfrm>
            <a:off x="9156296" y="5713888"/>
            <a:ext cx="1202751" cy="461665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feature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4" name="直線接點 12">
            <a:extLst>
              <a:ext uri="{FF2B5EF4-FFF2-40B4-BE49-F238E27FC236}">
                <a16:creationId xmlns:a16="http://schemas.microsoft.com/office/drawing/2014/main" xmlns="" id="{11BFE734-D12C-45E3-8CC6-534943C9A442}"/>
              </a:ext>
            </a:extLst>
          </p:cNvPr>
          <p:cNvCxnSpPr/>
          <p:nvPr/>
        </p:nvCxnSpPr>
        <p:spPr>
          <a:xfrm>
            <a:off x="1928446" y="2127573"/>
            <a:ext cx="0" cy="3186397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5" name="直線接點 26">
            <a:extLst>
              <a:ext uri="{FF2B5EF4-FFF2-40B4-BE49-F238E27FC236}">
                <a16:creationId xmlns:a16="http://schemas.microsoft.com/office/drawing/2014/main" xmlns="" id="{51E53E02-7AD9-4FAE-9137-CE5DDAC661DD}"/>
              </a:ext>
            </a:extLst>
          </p:cNvPr>
          <p:cNvCxnSpPr/>
          <p:nvPr/>
        </p:nvCxnSpPr>
        <p:spPr>
          <a:xfrm flipH="1">
            <a:off x="1928446" y="1887126"/>
            <a:ext cx="402638" cy="24044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6" name="直線接點 28">
            <a:extLst>
              <a:ext uri="{FF2B5EF4-FFF2-40B4-BE49-F238E27FC236}">
                <a16:creationId xmlns:a16="http://schemas.microsoft.com/office/drawing/2014/main" xmlns="" id="{0913E42A-0945-4FCA-B654-4E360D0E6482}"/>
              </a:ext>
            </a:extLst>
          </p:cNvPr>
          <p:cNvCxnSpPr/>
          <p:nvPr/>
        </p:nvCxnSpPr>
        <p:spPr>
          <a:xfrm>
            <a:off x="1928446" y="5279434"/>
            <a:ext cx="402638" cy="436883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9495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F50A532-BC1B-4CF2-BC5D-19F2FD10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感知机学习策略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A904784C-43D6-4517-9B41-E8498A35E5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zh-CN" altLang="en-US" sz="3000" b="1" dirty="0">
                    <a:solidFill>
                      <a:srgbClr val="FF0000"/>
                    </a:solidFill>
                  </a:rPr>
                  <a:t>输入空间中任一点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zh-CN" altLang="en-US" sz="3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到</m:t>
                    </m:r>
                  </m:oMath>
                </a14:m>
                <a:r>
                  <a:rPr lang="zh-CN" altLang="en-US" sz="3000" b="1" dirty="0">
                    <a:solidFill>
                      <a:srgbClr val="FF0000"/>
                    </a:solidFill>
                  </a:rPr>
                  <a:t>超平面</a:t>
                </a:r>
                <a:r>
                  <a:rPr lang="en-US" altLang="zh-CN" sz="3000" b="1" dirty="0">
                    <a:solidFill>
                      <a:srgbClr val="FF0000"/>
                    </a:solidFill>
                  </a:rPr>
                  <a:t>S</a:t>
                </a:r>
                <a:r>
                  <a:rPr lang="zh-CN" altLang="en-US" sz="3000" b="1" dirty="0">
                    <a:solidFill>
                      <a:srgbClr val="FF0000"/>
                    </a:solidFill>
                  </a:rPr>
                  <a:t>的距离</a:t>
                </a:r>
                <a:endParaRPr lang="en-US" altLang="zh-CN" sz="3000" b="1" dirty="0">
                  <a:solidFill>
                    <a:srgbClr val="FF0000"/>
                  </a:solidFill>
                </a:endParaRPr>
              </a:p>
              <a:p>
                <a:endParaRPr lang="en-US" altLang="zh-CN" dirty="0"/>
              </a:p>
              <a:p>
                <a:r>
                  <a:rPr lang="zh-CN" altLang="en-US" sz="3000" b="1" dirty="0"/>
                  <a:t>证明</a:t>
                </a:r>
                <a:endParaRPr lang="en-US" altLang="zh-CN" sz="30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+⋯+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⃑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8360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−(−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⃑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+⋯+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04784C-43D6-4517-9B41-E8498A35E5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84BDD06-3D8F-47E0-B8D4-071989312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667" y="2019238"/>
            <a:ext cx="1952783" cy="771268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xmlns="" id="{C750256B-B12D-408A-BC62-6884F695EC1C}"/>
              </a:ext>
            </a:extLst>
          </p:cNvPr>
          <p:cNvCxnSpPr>
            <a:cxnSpLocks/>
          </p:cNvCxnSpPr>
          <p:nvPr/>
        </p:nvCxnSpPr>
        <p:spPr>
          <a:xfrm>
            <a:off x="8725766" y="3067050"/>
            <a:ext cx="2294659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xmlns="" id="{41ADBBFC-5861-4DFC-A3F8-8D238173317D}"/>
              </a:ext>
            </a:extLst>
          </p:cNvPr>
          <p:cNvCxnSpPr>
            <a:cxnSpLocks/>
          </p:cNvCxnSpPr>
          <p:nvPr/>
        </p:nvCxnSpPr>
        <p:spPr>
          <a:xfrm flipV="1">
            <a:off x="9725891" y="1819275"/>
            <a:ext cx="0" cy="218122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DBFA511B-D790-4749-85B5-D51722CC11F4}"/>
              </a:ext>
            </a:extLst>
          </p:cNvPr>
          <p:cNvCxnSpPr/>
          <p:nvPr/>
        </p:nvCxnSpPr>
        <p:spPr>
          <a:xfrm>
            <a:off x="9382125" y="2042922"/>
            <a:ext cx="1362075" cy="136207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ABDDA682-A9E6-4F0E-B312-861EC4CF5A28}"/>
              </a:ext>
            </a:extLst>
          </p:cNvPr>
          <p:cNvCxnSpPr>
            <a:cxnSpLocks/>
          </p:cNvCxnSpPr>
          <p:nvPr/>
        </p:nvCxnSpPr>
        <p:spPr>
          <a:xfrm flipV="1">
            <a:off x="9873095" y="2145410"/>
            <a:ext cx="438150" cy="409576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764F71C9-758D-4936-A64C-62E56000EB9F}"/>
              </a:ext>
            </a:extLst>
          </p:cNvPr>
          <p:cNvCxnSpPr>
            <a:cxnSpLocks/>
          </p:cNvCxnSpPr>
          <p:nvPr/>
        </p:nvCxnSpPr>
        <p:spPr>
          <a:xfrm flipV="1">
            <a:off x="10284836" y="2350198"/>
            <a:ext cx="618911" cy="578549"/>
          </a:xfrm>
          <a:prstGeom prst="line">
            <a:avLst/>
          </a:prstGeom>
          <a:ln w="222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xmlns="" id="{3DAF18A7-5A44-4524-A1A5-1030D89ACC88}"/>
                  </a:ext>
                </a:extLst>
              </p:cNvPr>
              <p:cNvSpPr txBox="1"/>
              <p:nvPr/>
            </p:nvSpPr>
            <p:spPr>
              <a:xfrm>
                <a:off x="9576522" y="1540168"/>
                <a:ext cx="656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DAF18A7-5A44-4524-A1A5-1030D89AC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522" y="1540168"/>
                <a:ext cx="6563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xmlns="" id="{35424865-B90D-4165-884F-C9A33C33B314}"/>
                  </a:ext>
                </a:extLst>
              </p:cNvPr>
              <p:cNvSpPr txBox="1"/>
              <p:nvPr/>
            </p:nvSpPr>
            <p:spPr>
              <a:xfrm>
                <a:off x="10841614" y="3035665"/>
                <a:ext cx="656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5424865-B90D-4165-884F-C9A33C33B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1614" y="3035665"/>
                <a:ext cx="65635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xmlns="" id="{1078B341-879C-4047-B7BF-BFB1F345CE15}"/>
                  </a:ext>
                </a:extLst>
              </p:cNvPr>
              <p:cNvSpPr txBox="1"/>
              <p:nvPr/>
            </p:nvSpPr>
            <p:spPr>
              <a:xfrm>
                <a:off x="10199543" y="1834347"/>
                <a:ext cx="656359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078B341-879C-4047-B7BF-BFB1F345C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543" y="1834347"/>
                <a:ext cx="656359" cy="3702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xmlns="" id="{4F65EE5B-D82C-493C-B2D0-1D8CA0A8F94E}"/>
                  </a:ext>
                </a:extLst>
              </p:cNvPr>
              <p:cNvSpPr txBox="1"/>
              <p:nvPr/>
            </p:nvSpPr>
            <p:spPr>
              <a:xfrm>
                <a:off x="9542752" y="2494031"/>
                <a:ext cx="656359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F65EE5B-D82C-493C-B2D0-1D8CA0A8F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752" y="2494031"/>
                <a:ext cx="656359" cy="3702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xmlns="" id="{F3D1F8F2-109E-4544-869A-9AB1C7B30980}"/>
                  </a:ext>
                </a:extLst>
              </p:cNvPr>
              <p:cNvSpPr txBox="1"/>
              <p:nvPr/>
            </p:nvSpPr>
            <p:spPr>
              <a:xfrm>
                <a:off x="10058837" y="2228550"/>
                <a:ext cx="3662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3D1F8F2-109E-4544-869A-9AB1C7B30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837" y="2228550"/>
                <a:ext cx="366277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xmlns="" id="{2D127B14-A4EA-425A-83ED-979B245F5E56}"/>
                  </a:ext>
                </a:extLst>
              </p:cNvPr>
              <p:cNvSpPr txBox="1"/>
              <p:nvPr/>
            </p:nvSpPr>
            <p:spPr>
              <a:xfrm>
                <a:off x="10814556" y="2302553"/>
                <a:ext cx="366277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D127B14-A4EA-425A-83ED-979B245F5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4556" y="2302553"/>
                <a:ext cx="366277" cy="3702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xmlns="" id="{04CD9CDB-7942-46D5-9FBF-6C1E322EE116}"/>
                  </a:ext>
                </a:extLst>
              </p:cNvPr>
              <p:cNvSpPr/>
              <p:nvPr/>
            </p:nvSpPr>
            <p:spPr>
              <a:xfrm>
                <a:off x="9782278" y="3385936"/>
                <a:ext cx="2021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4CD9CDB-7942-46D5-9FBF-6C1E322EE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278" y="3385936"/>
                <a:ext cx="202125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87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F50A532-BC1B-4CF2-BC5D-19F2FD10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感知机学习策略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A904784C-43D6-4517-9B41-E8498A35E5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b="1" dirty="0"/>
                  <a:t>对于</a:t>
                </a:r>
                <a:r>
                  <a:rPr lang="zh-CN" altLang="en-US" b="1" dirty="0">
                    <a:solidFill>
                      <a:srgbClr val="00B050"/>
                    </a:solidFill>
                  </a:rPr>
                  <a:t>误分类点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1" dirty="0"/>
                  <a:t>恒成立</a:t>
                </a:r>
                <a:r>
                  <a:rPr lang="zh-CN" altLang="en-US" dirty="0"/>
                  <a:t>。</a:t>
                </a:r>
                <a:r>
                  <a:rPr lang="zh-CN" altLang="en-US" b="1" dirty="0"/>
                  <a:t>因此误分类点到超平面的距离</a:t>
                </a:r>
                <a:endParaRPr lang="en-US" altLang="zh-CN" b="1" dirty="0"/>
              </a:p>
              <a:p>
                <a:endParaRPr lang="en-US" altLang="zh-CN" b="1" dirty="0"/>
              </a:p>
              <a:p>
                <a:r>
                  <a:rPr lang="zh-CN" altLang="en-US" b="1" dirty="0"/>
                  <a:t>假设超平面</a:t>
                </a:r>
                <a:r>
                  <a:rPr lang="en-US" altLang="zh-CN" b="1" dirty="0"/>
                  <a:t>S</a:t>
                </a:r>
                <a:r>
                  <a:rPr lang="zh-CN" altLang="en-US" b="1" dirty="0"/>
                  <a:t>的误分类点集合为</a:t>
                </a:r>
                <a:r>
                  <a:rPr lang="en-US" altLang="zh-CN" b="1" dirty="0"/>
                  <a:t>M</a:t>
                </a:r>
                <a:r>
                  <a:rPr lang="zh-CN" altLang="en-US" b="1" dirty="0"/>
                  <a:t>，那么多有误分类点到超平面的总距离为</a:t>
                </a:r>
                <a:endParaRPr lang="en-US" altLang="zh-CN" b="1" dirty="0"/>
              </a:p>
              <a:p>
                <a:endParaRPr lang="en-US" altLang="zh-CN" b="1" dirty="0"/>
              </a:p>
              <a:p>
                <a:r>
                  <a:rPr lang="zh-CN" altLang="en-US" b="1" dirty="0"/>
                  <a:t>损失函数</a:t>
                </a:r>
                <a:endParaRPr lang="en-US" altLang="zh-CN" b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04784C-43D6-4517-9B41-E8498A35E5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 r="-1098" b="-16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8E2331A-FFAF-4459-9ABF-388F4447B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10" y="2242624"/>
            <a:ext cx="2691501" cy="1122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D0E1B501-064B-4967-A491-1B21C1EAB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10" y="4259400"/>
            <a:ext cx="2994599" cy="10137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39A337F0-0D94-418D-8397-79AC9C07C5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622" y="5498623"/>
            <a:ext cx="4976176" cy="1271516"/>
          </a:xfrm>
          <a:prstGeom prst="rect">
            <a:avLst/>
          </a:prstGeom>
        </p:spPr>
      </p:pic>
      <p:sp>
        <p:nvSpPr>
          <p:cNvPr id="12" name="爆炸形: 14 pt  11">
            <a:extLst>
              <a:ext uri="{FF2B5EF4-FFF2-40B4-BE49-F238E27FC236}">
                <a16:creationId xmlns:a16="http://schemas.microsoft.com/office/drawing/2014/main" xmlns="" id="{14409890-C453-4BDA-97B8-AEB1AA5485B1}"/>
              </a:ext>
            </a:extLst>
          </p:cNvPr>
          <p:cNvSpPr/>
          <p:nvPr/>
        </p:nvSpPr>
        <p:spPr>
          <a:xfrm>
            <a:off x="7854612" y="5082229"/>
            <a:ext cx="4118832" cy="1526593"/>
          </a:xfrm>
          <a:prstGeom prst="irregularSeal2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极小化损失函数</a:t>
            </a:r>
          </a:p>
        </p:txBody>
      </p:sp>
    </p:spTree>
    <p:extLst>
      <p:ext uri="{BB962C8B-B14F-4D97-AF65-F5344CB8AC3E}">
        <p14:creationId xmlns:p14="http://schemas.microsoft.com/office/powerpoint/2010/main" val="339542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067B0C1-D9F0-4473-AE34-A70A4247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感知机学习算法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80A2EF3-B78C-4956-9B83-3E4DC828D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感知机学习算法采用</a:t>
            </a:r>
            <a:r>
              <a:rPr lang="zh-CN" altLang="en-US" b="1" dirty="0">
                <a:solidFill>
                  <a:srgbClr val="FF0000"/>
                </a:solidFill>
              </a:rPr>
              <a:t>随机梯度下降法（</a:t>
            </a:r>
            <a:r>
              <a:rPr lang="en-US" altLang="zh-CN" b="1" dirty="0">
                <a:solidFill>
                  <a:srgbClr val="FF0000"/>
                </a:solidFill>
              </a:rPr>
              <a:t>SGD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损失函数的</a:t>
            </a:r>
            <a:r>
              <a:rPr lang="en-US" altLang="zh-CN" b="1" dirty="0"/>
              <a:t>L(</a:t>
            </a:r>
            <a:r>
              <a:rPr lang="en-US" altLang="zh-CN" b="1" dirty="0" err="1"/>
              <a:t>w,b</a:t>
            </a:r>
            <a:r>
              <a:rPr lang="en-US" altLang="zh-CN" b="1" dirty="0"/>
              <a:t>)</a:t>
            </a:r>
            <a:r>
              <a:rPr lang="zh-CN" altLang="en-US" b="1" dirty="0"/>
              <a:t>的梯度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99E0168-6AF7-4090-8016-A6C8EA35E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987" y="2920547"/>
            <a:ext cx="4270114" cy="24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90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40DC814-250D-4EF2-B6F6-0629E5CF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梯度下降与随机梯度下降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963A0FFB-ACB8-4A34-AF7C-72E8C1C680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求解无约束的优化问题</a:t>
                </a:r>
                <a:endParaRPr lang="en-US" altLang="zh-CN" dirty="0"/>
              </a:p>
              <a:p>
                <a:r>
                  <a:rPr lang="zh-CN" altLang="en-US" dirty="0"/>
                  <a:t>梯度下降：</a:t>
                </a:r>
                <a:r>
                  <a:rPr lang="en-US" altLang="zh-TW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zh-CN" dirty="0"/>
                  <a:t>=</a:t>
                </a:r>
                <a:r>
                  <a:rPr lang="en-US" altLang="zh-TW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TW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TW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TW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Sup>
                                  <m:sSubSupPr>
                                    <m:ctrlP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𝑐𝑝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𝑐𝑝</m:t>
                                </m:r>
                              </m:sub>
                              <m:sup>
                                <m:r>
                                  <a:rPr lang="en-US" altLang="zh-TW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随机梯度下降：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任选一个更新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批量梯度下降：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从所有样本中选一批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3A0FFB-ACB8-4A34-AF7C-72E8C1C680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2216C68-D841-4C1F-A8AD-6EE080152A0D}"/>
              </a:ext>
            </a:extLst>
          </p:cNvPr>
          <p:cNvSpPr/>
          <p:nvPr/>
        </p:nvSpPr>
        <p:spPr>
          <a:xfrm>
            <a:off x="3352678" y="2529280"/>
            <a:ext cx="397565" cy="36774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2103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067B0C1-D9F0-4473-AE34-A70A4247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感知机学习算法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80A2EF3-B78C-4956-9B83-3E4DC828D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感知机学习算法原始形式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36CC431-92F2-431F-A761-5EC744E3D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35" y="2081634"/>
            <a:ext cx="10639239" cy="452580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2E97C2BB-1041-4CA7-96BB-C45F27A53D95}"/>
              </a:ext>
            </a:extLst>
          </p:cNvPr>
          <p:cNvSpPr/>
          <p:nvPr/>
        </p:nvSpPr>
        <p:spPr>
          <a:xfrm>
            <a:off x="5208924" y="5127589"/>
            <a:ext cx="2022960" cy="9112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5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067B0C1-D9F0-4473-AE34-A70A4247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感知机学习算法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580A2EF3-B78C-4956-9B83-3E4DC828D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>
                    <a:solidFill>
                      <a:srgbClr val="0070C0"/>
                    </a:solidFill>
                  </a:rPr>
                  <a:t>例子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1</a:t>
                </a:r>
                <a:r>
                  <a:rPr lang="zh-CN" altLang="en-US" dirty="0"/>
                  <a:t>：在训练数据集中，正实例点（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zh-CN" altLang="en-US" dirty="0"/>
                  <a:t>）是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(3,3)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,3)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，负实例点（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）是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/>
                  <a:t>.</a:t>
                </a:r>
                <a:r>
                  <a:rPr lang="zh-CN" altLang="en-US" dirty="0"/>
                  <a:t>试用感知机学习算法的原始形式求感知机模型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，这里，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80A2EF3-B78C-4956-9B83-3E4DC828D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452" y="1253330"/>
                <a:ext cx="9891848" cy="4747419"/>
              </a:xfrm>
              <a:blipFill>
                <a:blip r:embed="rId2"/>
                <a:stretch>
                  <a:fillRect l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4972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067B0C1-D9F0-4473-AE34-A70A4247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感知机学习算法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A4B2711B-FB52-4733-81BD-0C72C881A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418" y="1477963"/>
            <a:ext cx="7029476" cy="47879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id="{6265CCF3-EFBC-4903-BC00-1FF1F9A49C32}"/>
                  </a:ext>
                </a:extLst>
              </p:cNvPr>
              <p:cNvSpPr txBox="1"/>
              <p:nvPr/>
            </p:nvSpPr>
            <p:spPr>
              <a:xfrm>
                <a:off x="8982882" y="1082510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𝜼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265CCF3-EFBC-4903-BC00-1FF1F9A49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882" y="1082510"/>
                <a:ext cx="1295400" cy="461665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A7B73E7B-2AF7-47CC-A601-FE1D2586A895}"/>
              </a:ext>
            </a:extLst>
          </p:cNvPr>
          <p:cNvSpPr/>
          <p:nvPr/>
        </p:nvSpPr>
        <p:spPr>
          <a:xfrm>
            <a:off x="9091612" y="3514724"/>
            <a:ext cx="2809875" cy="2619376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感知机学习算法存在许多解，既依赖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初值的选择</a:t>
            </a:r>
            <a:r>
              <a:rPr lang="zh-CN" altLang="en-US"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，也依赖迭代过程中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误分类点的选择顺序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xmlns="" id="{13D947F4-468C-4ECA-ADB9-0B67B4128092}"/>
                  </a:ext>
                </a:extLst>
              </p:cNvPr>
              <p:cNvSpPr/>
              <p:nvPr/>
            </p:nvSpPr>
            <p:spPr>
              <a:xfrm>
                <a:off x="5093824" y="168164"/>
                <a:ext cx="5605574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=+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400" b="1" dirty="0"/>
                  <a:t>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zh-CN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3D947F4-468C-4ECA-ADB9-0B67B4128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824" y="168164"/>
                <a:ext cx="5605574" cy="468205"/>
              </a:xfrm>
              <a:prstGeom prst="rect">
                <a:avLst/>
              </a:prstGeom>
              <a:blipFill>
                <a:blip r:embed="rId5"/>
                <a:stretch>
                  <a:fillRect l="-1741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xmlns="" id="{9762CAD6-BEBB-47B6-9C4F-B1314E4099EE}"/>
                  </a:ext>
                </a:extLst>
              </p:cNvPr>
              <p:cNvSpPr/>
              <p:nvPr/>
            </p:nvSpPr>
            <p:spPr>
              <a:xfrm>
                <a:off x="5105717" y="571067"/>
                <a:ext cx="3818931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400" b="1" dirty="0"/>
                  <a:t>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762CAD6-BEBB-47B6-9C4F-B1314E409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717" y="571067"/>
                <a:ext cx="3818931" cy="468205"/>
              </a:xfrm>
              <a:prstGeom prst="rect">
                <a:avLst/>
              </a:prstGeom>
              <a:blipFill>
                <a:blip r:embed="rId6"/>
                <a:stretch>
                  <a:fillRect l="-2556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xmlns="" id="{11E921AF-A614-471E-93F5-768604BE69C8}"/>
                  </a:ext>
                </a:extLst>
              </p:cNvPr>
              <p:cNvSpPr txBox="1"/>
              <p:nvPr/>
            </p:nvSpPr>
            <p:spPr>
              <a:xfrm>
                <a:off x="337931" y="1651260"/>
                <a:ext cx="183050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zh-CN" sz="20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1E921AF-A614-471E-93F5-768604BE6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31" y="1651260"/>
                <a:ext cx="1830501" cy="615553"/>
              </a:xfrm>
              <a:prstGeom prst="rect">
                <a:avLst/>
              </a:prstGeom>
              <a:blipFill>
                <a:blip r:embed="rId7"/>
                <a:stretch>
                  <a:fillRect l="-1329" r="-664" b="-11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77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067B0C1-D9F0-4473-AE34-A70A4247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感知机学习算法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xmlns="" id="{A4E8B4F5-A28A-48D5-B0D4-28111FD3E0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收敛性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A4E8B4F5-A28A-48D5-B0D4-28111FD3E0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452" y="1253331"/>
                <a:ext cx="8835439" cy="5061744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658A1C3-8333-4352-989B-483B3FCF6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18" y="2048898"/>
            <a:ext cx="977401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9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BACFFLobSXgWvG1AAGFGTZA3b466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54154" y="1366694"/>
            <a:ext cx="4343860" cy="45262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9674" y="1236510"/>
            <a:ext cx="6915952" cy="5412768"/>
          </a:xfrm>
          <a:prstGeom prst="rect">
            <a:avLst/>
          </a:prstGeom>
          <a:solidFill>
            <a:srgbClr val="0198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L 形 3"/>
          <p:cNvSpPr/>
          <p:nvPr/>
        </p:nvSpPr>
        <p:spPr>
          <a:xfrm flipV="1">
            <a:off x="262999" y="1157769"/>
            <a:ext cx="618151" cy="940946"/>
          </a:xfrm>
          <a:prstGeom prst="corner">
            <a:avLst>
              <a:gd name="adj1" fmla="val 25694"/>
              <a:gd name="adj2" fmla="val 25694"/>
            </a:avLst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30510" y="1528989"/>
            <a:ext cx="3831021" cy="4241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xmlns="" id="{CF5CFCC3-7B64-42F7-9F69-A2F2FA818B08}"/>
              </a:ext>
            </a:extLst>
          </p:cNvPr>
          <p:cNvSpPr txBox="1"/>
          <p:nvPr/>
        </p:nvSpPr>
        <p:spPr>
          <a:xfrm>
            <a:off x="309796" y="1432894"/>
            <a:ext cx="2727718" cy="79970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41275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Century Gothic" panose="020B0502020202020204" pitchFamily="34" charset="0"/>
              </a:rPr>
              <a:t>（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Century Gothic" panose="020B0502020202020204" pitchFamily="34" charset="0"/>
              </a:rPr>
              <a:t>1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Century Gothic" panose="020B0502020202020204" pitchFamily="34" charset="0"/>
              </a:rPr>
              <a:t>）线性可分数据集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Century Gothic" panose="020B0502020202020204" pitchFamily="34" charset="0"/>
            </a:endParaRPr>
          </a:p>
          <a:p>
            <a:pPr lvl="0" defTabSz="412750" hangingPunct="0">
              <a:lnSpc>
                <a:spcPct val="120000"/>
              </a:lnSpc>
            </a:pPr>
            <a:endParaRPr lang="en-US" altLang="zh-CN" sz="2000" b="1" kern="0" dirty="0">
              <a:solidFill>
                <a:prstClr val="white"/>
              </a:solidFill>
              <a:latin typeface="方正字迹-典雅楷体简体" pitchFamily="2" charset="-122"/>
              <a:ea typeface="方正字迹-典雅楷体简体" pitchFamily="2" charset="-122"/>
              <a:sym typeface="Century Gothic" panose="020B0502020202020204" pitchFamily="34" charset="0"/>
            </a:endParaRPr>
          </a:p>
        </p:txBody>
      </p:sp>
      <p:grpSp>
        <p:nvGrpSpPr>
          <p:cNvPr id="10" name="组合 67">
            <a:extLst>
              <a:ext uri="{FF2B5EF4-FFF2-40B4-BE49-F238E27FC236}">
                <a16:creationId xmlns:a16="http://schemas.microsoft.com/office/drawing/2014/main" xmlns="" id="{44A0A209-6968-4DD4-831A-3FD66051D9A9}"/>
              </a:ext>
            </a:extLst>
          </p:cNvPr>
          <p:cNvGrpSpPr/>
          <p:nvPr/>
        </p:nvGrpSpPr>
        <p:grpSpPr>
          <a:xfrm rot="10800000">
            <a:off x="-1" y="292085"/>
            <a:ext cx="2723323" cy="662071"/>
            <a:chOff x="6424863" y="411496"/>
            <a:chExt cx="2042492" cy="496553"/>
          </a:xfrm>
          <a:solidFill>
            <a:srgbClr val="01988F"/>
          </a:solidFill>
        </p:grpSpPr>
        <p:sp>
          <p:nvSpPr>
            <p:cNvPr id="11" name="矩形 9">
              <a:extLst>
                <a:ext uri="{FF2B5EF4-FFF2-40B4-BE49-F238E27FC236}">
                  <a16:creationId xmlns:a16="http://schemas.microsoft.com/office/drawing/2014/main" xmlns="" id="{6F89D909-F39C-4DBC-AB3D-0C5C374E3BAA}"/>
                </a:ext>
              </a:extLst>
            </p:cNvPr>
            <p:cNvSpPr/>
            <p:nvPr/>
          </p:nvSpPr>
          <p:spPr>
            <a:xfrm>
              <a:off x="6424863" y="411496"/>
              <a:ext cx="2042492" cy="496553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7D83805F-B866-4E75-A511-1BB5DC56002C}"/>
                </a:ext>
              </a:extLst>
            </p:cNvPr>
            <p:cNvSpPr/>
            <p:nvPr/>
          </p:nvSpPr>
          <p:spPr>
            <a:xfrm rot="10800000">
              <a:off x="6482196" y="489721"/>
              <a:ext cx="1985158" cy="34624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字迹-典雅楷体简体" pitchFamily="2" charset="-122"/>
                  <a:ea typeface="方正字迹-典雅楷体简体" pitchFamily="2" charset="-122"/>
                  <a:cs typeface="+mn-cs"/>
                </a:rPr>
                <a:t>诺维科夫定理证明</a:t>
              </a:r>
            </a:p>
          </p:txBody>
        </p:sp>
      </p:grpSp>
      <p:sp>
        <p:nvSpPr>
          <p:cNvPr id="6" name="箭头: 右 5">
            <a:extLst>
              <a:ext uri="{FF2B5EF4-FFF2-40B4-BE49-F238E27FC236}">
                <a16:creationId xmlns:a16="http://schemas.microsoft.com/office/drawing/2014/main" xmlns="" id="{B18DABCB-CF2E-4B21-9253-EC7FD5F08584}"/>
              </a:ext>
            </a:extLst>
          </p:cNvPr>
          <p:cNvSpPr/>
          <p:nvPr/>
        </p:nvSpPr>
        <p:spPr>
          <a:xfrm>
            <a:off x="2920315" y="1528989"/>
            <a:ext cx="367748" cy="24745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727627C6-3941-45A1-93A4-E384888857DA}"/>
                  </a:ext>
                </a:extLst>
              </p:cNvPr>
              <p:cNvSpPr/>
              <p:nvPr/>
            </p:nvSpPr>
            <p:spPr>
              <a:xfrm>
                <a:off x="3354738" y="1421262"/>
                <a:ext cx="3723776" cy="4497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字迹-典雅楷体简体" pitchFamily="2" charset="-122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字迹-典雅楷体简体" pitchFamily="2" charset="-122"/>
                              <a:sym typeface="Century Gothic" panose="020B050202020202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字迹-典雅楷体简体" pitchFamily="2" charset="-122"/>
                              <a:sym typeface="Century Gothic" panose="020B0502020202020204" pitchFamily="34" charset="0"/>
                            </a:rPr>
                            <m:t>𝒐𝒑𝒕</m:t>
                          </m:r>
                        </m:sub>
                      </m:sSub>
                      <m:r>
                        <a:rPr lang="en-US" altLang="zh-CN" sz="2000" b="1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∙</m:t>
                      </m:r>
                      <m:r>
                        <a:rPr lang="en-US" altLang="zh-CN" sz="2000" b="1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𝒙</m:t>
                      </m:r>
                      <m:r>
                        <a:rPr lang="en-US" altLang="zh-CN" sz="2000" b="1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𝒐𝒑𝒕</m:t>
                          </m:r>
                        </m:sub>
                      </m:sSub>
                      <m:r>
                        <a:rPr lang="en-US" altLang="zh-CN" sz="2000" b="1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=</m:t>
                      </m:r>
                      <m:r>
                        <a:rPr lang="en-US" altLang="zh-CN" sz="20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0</m:t>
                      </m:r>
                      <m:r>
                        <a:rPr lang="en-US" altLang="zh-CN" sz="2000" b="1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,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000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entury Gothic" panose="020B0502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entury Gothic" panose="020B0502020202020204" pitchFamily="34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000" b="1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entury Gothic" panose="020B0502020202020204" pitchFamily="34" charset="0"/>
                                </a:rPr>
                                <m:t>𝒐𝒑𝒕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=</m:t>
                      </m:r>
                      <m:r>
                        <a:rPr lang="en-US" altLang="zh-CN" sz="2000" b="1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27627C6-3941-45A1-93A4-E38488885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738" y="1421262"/>
                <a:ext cx="3723776" cy="449739"/>
              </a:xfrm>
              <a:prstGeom prst="rect">
                <a:avLst/>
              </a:prstGeom>
              <a:blipFill>
                <a:blip r:embed="rId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xmlns="" id="{95A14B7D-7BE3-4990-BC88-9D18C9018953}"/>
                  </a:ext>
                </a:extLst>
              </p:cNvPr>
              <p:cNvSpPr/>
              <p:nvPr/>
            </p:nvSpPr>
            <p:spPr>
              <a:xfrm>
                <a:off x="947825" y="1949742"/>
                <a:ext cx="3156313" cy="5034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412750" hangingPunct="0">
                  <a:lnSpc>
                    <a:spcPct val="120000"/>
                  </a:lnSpc>
                </a:pPr>
                <a:r>
                  <a:rPr lang="en-US" altLang="zh-CN" sz="2000" b="1" kern="0" dirty="0">
                    <a:solidFill>
                      <a:schemeClr val="tx1"/>
                    </a:solidFill>
                    <a:ea typeface="方正字迹-典雅楷体简体" pitchFamily="2" charset="-122"/>
                    <a:sym typeface="Century Gothic" panose="020B0502020202020204" pitchFamily="34" charset="0"/>
                  </a:rPr>
                  <a:t>∴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字迹-典雅楷体简体" pitchFamily="2" charset="-122"/>
                            <a:sym typeface="Century Gothic" panose="020B0502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字迹-典雅楷体简体" pitchFamily="2" charset="-122"/>
                            <a:sym typeface="Century Gothic" panose="020B0502020202020204" pitchFamily="3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字迹-典雅楷体简体" pitchFamily="2" charset="-122"/>
                            <a:sym typeface="Century Gothic" panose="020B050202020202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字迹-典雅楷体简体" pitchFamily="2" charset="-122"/>
                            <a:sym typeface="Century Gothic" panose="020B0502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字迹-典雅楷体简体" pitchFamily="2" charset="-122"/>
                                <a:sym typeface="Century Gothic" panose="020B0502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字迹-典雅楷体简体" pitchFamily="2" charset="-122"/>
                                <a:sym typeface="Century Gothic" panose="020B050202020202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字迹-典雅楷体简体" pitchFamily="2" charset="-122"/>
                                <a:sym typeface="Century Gothic" panose="020B0502020202020204" pitchFamily="34" charset="0"/>
                              </a:rPr>
                              <m:t>𝒐𝒑𝒕</m:t>
                            </m:r>
                          </m:sub>
                        </m:sSub>
                        <m: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  <m:t>∙</m:t>
                        </m:r>
                        <m: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  <m:t>𝒙</m:t>
                        </m:r>
                        <m: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entury Gothic" panose="020B0502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entury Gothic" panose="020B0502020202020204" pitchFamily="34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entury Gothic" panose="020B0502020202020204" pitchFamily="34" charset="0"/>
                              </a:rPr>
                              <m:t>𝒐𝒑𝒕</m:t>
                            </m:r>
                          </m:sub>
                        </m:sSub>
                      </m:e>
                    </m:d>
                    <m:r>
                      <a:rPr lang="en-US" altLang="zh-CN" sz="20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entury Gothic" panose="020B0502020202020204" pitchFamily="34" charset="0"/>
                      </a:rPr>
                      <m:t>&gt;</m:t>
                    </m:r>
                    <m:r>
                      <a:rPr lang="en-US" altLang="zh-CN" sz="20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entury Gothic" panose="020B0502020202020204" pitchFamily="34" charset="0"/>
                      </a:rPr>
                      <m:t>𝟎</m:t>
                    </m:r>
                  </m:oMath>
                </a14:m>
                <a:endParaRPr lang="en-US" altLang="zh-CN" sz="2000" b="1" kern="0" dirty="0">
                  <a:solidFill>
                    <a:schemeClr val="tx1"/>
                  </a:solidFill>
                  <a:latin typeface="方正字迹-典雅楷体简体" pitchFamily="2" charset="-122"/>
                  <a:ea typeface="方正字迹-典雅楷体简体" pitchFamily="2" charset="-122"/>
                  <a:sym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5A14B7D-7BE3-4990-BC88-9D18C9018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25" y="1949742"/>
                <a:ext cx="3156313" cy="503408"/>
              </a:xfrm>
              <a:prstGeom prst="rect">
                <a:avLst/>
              </a:prstGeom>
              <a:blipFill>
                <a:blip r:embed="rId4"/>
                <a:stretch>
                  <a:fillRect l="-1931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xmlns="" id="{264D3333-3DBB-44D5-81FA-2CF568A9926F}"/>
                  </a:ext>
                </a:extLst>
              </p:cNvPr>
              <p:cNvSpPr/>
              <p:nvPr/>
            </p:nvSpPr>
            <p:spPr>
              <a:xfrm>
                <a:off x="881150" y="2405902"/>
                <a:ext cx="5477462" cy="5034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412750" hangingPunct="0">
                  <a:lnSpc>
                    <a:spcPct val="120000"/>
                  </a:lnSpc>
                </a:pPr>
                <a:r>
                  <a:rPr lang="zh-CN" altLang="en-US" sz="2000" b="1" kern="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Century Gothic" panose="020B0502020202020204" pitchFamily="34" charset="0"/>
                  </a:rPr>
                  <a:t>肯定存在一个下界</a:t>
                </a:r>
                <a14:m>
                  <m:oMath xmlns:m="http://schemas.openxmlformats.org/officeDocument/2006/math">
                    <m:r>
                      <a:rPr lang="zh-CN" altLang="en-US" sz="20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字迹-典雅楷体简体" pitchFamily="2" charset="-122"/>
                        <a:sym typeface="Century Gothic" panose="020B0502020202020204" pitchFamily="34" charset="0"/>
                      </a:rPr>
                      <m:t>𝜸</m:t>
                    </m:r>
                  </m:oMath>
                </a14:m>
                <a:r>
                  <a:rPr lang="zh-CN" altLang="en-US" sz="2000" b="1" kern="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Century Gothic" panose="020B0502020202020204" pitchFamily="34" charset="0"/>
                  </a:rPr>
                  <a:t>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字迹-典雅楷体简体" pitchFamily="2" charset="-122"/>
                            <a:sym typeface="Century Gothic" panose="020B0502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字迹-典雅楷体简体" pitchFamily="2" charset="-122"/>
                            <a:sym typeface="Century Gothic" panose="020B0502020202020204" pitchFamily="3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字迹-典雅楷体简体" pitchFamily="2" charset="-122"/>
                            <a:sym typeface="Century Gothic" panose="020B050202020202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字迹-典雅楷体简体" pitchFamily="2" charset="-122"/>
                            <a:sym typeface="Century Gothic" panose="020B0502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字迹-典雅楷体简体" pitchFamily="2" charset="-122"/>
                                <a:sym typeface="Century Gothic" panose="020B0502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字迹-典雅楷体简体" pitchFamily="2" charset="-122"/>
                                <a:sym typeface="Century Gothic" panose="020B050202020202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字迹-典雅楷体简体" pitchFamily="2" charset="-122"/>
                                <a:sym typeface="Century Gothic" panose="020B0502020202020204" pitchFamily="34" charset="0"/>
                              </a:rPr>
                              <m:t>𝒐𝒑𝒕</m:t>
                            </m:r>
                          </m:sub>
                        </m:sSub>
                        <m: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  <m:t>∙</m:t>
                        </m:r>
                        <m: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  <m:t>𝒙</m:t>
                        </m:r>
                        <m: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entury Gothic" panose="020B0502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entury Gothic" panose="020B0502020202020204" pitchFamily="34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entury Gothic" panose="020B0502020202020204" pitchFamily="34" charset="0"/>
                              </a:rPr>
                              <m:t>𝒐𝒑𝒕</m:t>
                            </m:r>
                          </m:sub>
                        </m:sSub>
                      </m:e>
                    </m:d>
                    <m:r>
                      <a:rPr lang="en-US" altLang="zh-CN" sz="20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entury Gothic" panose="020B0502020202020204" pitchFamily="34" charset="0"/>
                      </a:rPr>
                      <m:t>≥</m:t>
                    </m:r>
                    <m:r>
                      <a:rPr lang="zh-CN" altLang="en-US" sz="20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entury Gothic" panose="020B0502020202020204" pitchFamily="34" charset="0"/>
                      </a:rPr>
                      <m:t>𝜸</m:t>
                    </m:r>
                  </m:oMath>
                </a14:m>
                <a:endParaRPr lang="en-US" altLang="zh-CN" sz="2000" b="1" kern="0" dirty="0">
                  <a:solidFill>
                    <a:schemeClr val="tx1"/>
                  </a:solidFill>
                  <a:latin typeface="方正字迹-典雅楷体简体" pitchFamily="2" charset="-122"/>
                  <a:ea typeface="方正字迹-典雅楷体简体" pitchFamily="2" charset="-122"/>
                  <a:sym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64D3333-3DBB-44D5-81FA-2CF568A99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50" y="2405902"/>
                <a:ext cx="5477462" cy="503408"/>
              </a:xfrm>
              <a:prstGeom prst="rect">
                <a:avLst/>
              </a:prstGeom>
              <a:blipFill>
                <a:blip r:embed="rId5"/>
                <a:stretch>
                  <a:fillRect l="-1225" b="-182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4">
            <a:extLst>
              <a:ext uri="{FF2B5EF4-FFF2-40B4-BE49-F238E27FC236}">
                <a16:creationId xmlns:a16="http://schemas.microsoft.com/office/drawing/2014/main" xmlns="" id="{E58A06EB-15A5-457A-B2D5-2D5B38CA2483}"/>
              </a:ext>
            </a:extLst>
          </p:cNvPr>
          <p:cNvSpPr txBox="1"/>
          <p:nvPr/>
        </p:nvSpPr>
        <p:spPr>
          <a:xfrm>
            <a:off x="309796" y="3082612"/>
            <a:ext cx="2727718" cy="4384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41275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Century Gothic" panose="020B0502020202020204" pitchFamily="34" charset="0"/>
              </a:rPr>
              <a:t>（</a:t>
            </a:r>
            <a:r>
              <a:rPr lang="en-US" altLang="zh-CN" sz="2000" b="1" kern="0" dirty="0">
                <a:latin typeface="华文楷体" panose="02010600040101010101" pitchFamily="2" charset="-122"/>
                <a:ea typeface="华文楷体" panose="02010600040101010101" pitchFamily="2" charset="-122"/>
                <a:sym typeface="Century Gothic" panose="020B0502020202020204" pitchFamily="34" charset="0"/>
              </a:rPr>
              <a:t>2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Century Gothic" panose="020B0502020202020204" pitchFamily="34" charset="0"/>
              </a:rPr>
              <a:t>）</a:t>
            </a:r>
            <a:r>
              <a:rPr lang="zh-CN" altLang="en-US" sz="2000" b="1" kern="0" dirty="0">
                <a:latin typeface="华文楷体" panose="02010600040101010101" pitchFamily="2" charset="-122"/>
                <a:ea typeface="华文楷体" panose="02010600040101010101" pitchFamily="2" charset="-122"/>
                <a:sym typeface="Century Gothic" panose="020B0502020202020204" pitchFamily="34" charset="0"/>
              </a:rPr>
              <a:t>参数更新公式</a:t>
            </a:r>
            <a:endParaRPr lang="en-US" altLang="zh-CN" sz="2000" b="1" kern="0" dirty="0">
              <a:solidFill>
                <a:prstClr val="white"/>
              </a:solidFill>
              <a:latin typeface="方正字迹-典雅楷体简体" pitchFamily="2" charset="-122"/>
              <a:ea typeface="方正字迹-典雅楷体简体" pitchFamily="2" charset="-122"/>
              <a:sym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xmlns="" id="{B94E2435-840C-4404-B366-9E26DB10193A}"/>
                  </a:ext>
                </a:extLst>
              </p:cNvPr>
              <p:cNvSpPr/>
              <p:nvPr/>
            </p:nvSpPr>
            <p:spPr>
              <a:xfrm>
                <a:off x="2646878" y="3115677"/>
                <a:ext cx="438959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字迹-典雅楷体简体" pitchFamily="2" charset="-122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字迹-典雅楷体简体" pitchFamily="2" charset="-122"/>
                              <a:sym typeface="Century Gothic" panose="020B050202020202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字迹-典雅楷体简体" pitchFamily="2" charset="-122"/>
                              <a:sym typeface="Century Gothic" panose="020B0502020202020204" pitchFamily="34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2000" b="1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𝒌</m:t>
                          </m:r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−</m:t>
                          </m:r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+</m:t>
                      </m:r>
                      <m:r>
                        <a:rPr lang="zh-CN" altLang="en-US" sz="2000" b="1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𝜼</m:t>
                      </m:r>
                      <m:sSub>
                        <m:sSubPr>
                          <m:ctrlP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2000" b="1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𝒌</m:t>
                          </m:r>
                          <m: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−</m:t>
                          </m:r>
                          <m: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+</m:t>
                      </m:r>
                      <m:r>
                        <a:rPr lang="zh-CN" altLang="en-US" sz="20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𝜼</m:t>
                      </m:r>
                      <m:sSub>
                        <m:sSubPr>
                          <m:ctrlP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94E2435-840C-4404-B366-9E26DB101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878" y="3115677"/>
                <a:ext cx="4389599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箭头: 右 19">
            <a:extLst>
              <a:ext uri="{FF2B5EF4-FFF2-40B4-BE49-F238E27FC236}">
                <a16:creationId xmlns:a16="http://schemas.microsoft.com/office/drawing/2014/main" xmlns="" id="{7CCC57C4-56D9-484D-AB24-5C6F58E65D40}"/>
              </a:ext>
            </a:extLst>
          </p:cNvPr>
          <p:cNvSpPr/>
          <p:nvPr/>
        </p:nvSpPr>
        <p:spPr>
          <a:xfrm>
            <a:off x="697275" y="3794062"/>
            <a:ext cx="455663" cy="29092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xmlns="" id="{9B4595DE-E55C-48A0-8D90-8D39F793A0F1}"/>
                  </a:ext>
                </a:extLst>
              </p:cNvPr>
              <p:cNvSpPr txBox="1"/>
              <p:nvPr/>
            </p:nvSpPr>
            <p:spPr>
              <a:xfrm>
                <a:off x="1378887" y="3794062"/>
                <a:ext cx="4327851" cy="335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𝒐𝒑𝒕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𝒐𝒑𝒕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𝜼</m:t>
                      </m:r>
                      <m:sSub>
                        <m:sSubPr>
                          <m:ctrlP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𝒐𝒑𝒕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B4595DE-E55C-48A0-8D90-8D39F793A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887" y="3794062"/>
                <a:ext cx="4327851" cy="335285"/>
              </a:xfrm>
              <a:prstGeom prst="rect">
                <a:avLst/>
              </a:prstGeom>
              <a:blipFill>
                <a:blip r:embed="rId7"/>
                <a:stretch>
                  <a:fillRect l="-423" t="-20000" r="-3380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/>
      <p:bldP spid="6" grpId="0" animBg="1"/>
      <p:bldP spid="7" grpId="0"/>
      <p:bldP spid="15" grpId="0"/>
      <p:bldP spid="16" grpId="0"/>
      <p:bldP spid="17" grpId="0"/>
      <p:bldP spid="18" grpId="0"/>
      <p:bldP spid="20" grpId="0" animBg="1"/>
      <p:bldP spid="2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BACFFLobSXgWvG1AAGFGTZA3b466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54154" y="1366694"/>
            <a:ext cx="4343860" cy="45262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9674" y="1236510"/>
            <a:ext cx="6915952" cy="5412768"/>
          </a:xfrm>
          <a:prstGeom prst="rect">
            <a:avLst/>
          </a:prstGeom>
          <a:solidFill>
            <a:srgbClr val="0198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L 形 3"/>
          <p:cNvSpPr/>
          <p:nvPr/>
        </p:nvSpPr>
        <p:spPr>
          <a:xfrm flipV="1">
            <a:off x="262999" y="1157769"/>
            <a:ext cx="618151" cy="940946"/>
          </a:xfrm>
          <a:prstGeom prst="corner">
            <a:avLst>
              <a:gd name="adj1" fmla="val 25694"/>
              <a:gd name="adj2" fmla="val 25694"/>
            </a:avLst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30510" y="1528989"/>
            <a:ext cx="3831021" cy="4241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xmlns="" id="{CF5CFCC3-7B64-42F7-9F69-A2F2FA818B08}"/>
              </a:ext>
            </a:extLst>
          </p:cNvPr>
          <p:cNvSpPr txBox="1"/>
          <p:nvPr/>
        </p:nvSpPr>
        <p:spPr>
          <a:xfrm>
            <a:off x="309796" y="1432894"/>
            <a:ext cx="2727718" cy="79970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41275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Century Gothic" panose="020B0502020202020204" pitchFamily="34" charset="0"/>
              </a:rPr>
              <a:t>（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Century Gothic" panose="020B0502020202020204" pitchFamily="34" charset="0"/>
              </a:rPr>
              <a:t>1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Century Gothic" panose="020B0502020202020204" pitchFamily="34" charset="0"/>
              </a:rPr>
              <a:t>）线性可分数据集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Century Gothic" panose="020B0502020202020204" pitchFamily="34" charset="0"/>
            </a:endParaRPr>
          </a:p>
          <a:p>
            <a:pPr lvl="0" defTabSz="412750" hangingPunct="0">
              <a:lnSpc>
                <a:spcPct val="120000"/>
              </a:lnSpc>
            </a:pPr>
            <a:endParaRPr lang="en-US" altLang="zh-CN" sz="2000" b="1" kern="0" dirty="0">
              <a:solidFill>
                <a:prstClr val="white"/>
              </a:solidFill>
              <a:latin typeface="方正字迹-典雅楷体简体" pitchFamily="2" charset="-122"/>
              <a:ea typeface="方正字迹-典雅楷体简体" pitchFamily="2" charset="-122"/>
              <a:sym typeface="Century Gothic" panose="020B0502020202020204" pitchFamily="34" charset="0"/>
            </a:endParaRPr>
          </a:p>
        </p:txBody>
      </p:sp>
      <p:grpSp>
        <p:nvGrpSpPr>
          <p:cNvPr id="10" name="组合 67">
            <a:extLst>
              <a:ext uri="{FF2B5EF4-FFF2-40B4-BE49-F238E27FC236}">
                <a16:creationId xmlns:a16="http://schemas.microsoft.com/office/drawing/2014/main" xmlns="" id="{44A0A209-6968-4DD4-831A-3FD66051D9A9}"/>
              </a:ext>
            </a:extLst>
          </p:cNvPr>
          <p:cNvGrpSpPr/>
          <p:nvPr/>
        </p:nvGrpSpPr>
        <p:grpSpPr>
          <a:xfrm rot="10800000">
            <a:off x="-1" y="292085"/>
            <a:ext cx="2723323" cy="662071"/>
            <a:chOff x="6424863" y="411496"/>
            <a:chExt cx="2042492" cy="496553"/>
          </a:xfrm>
          <a:solidFill>
            <a:srgbClr val="01988F"/>
          </a:solidFill>
        </p:grpSpPr>
        <p:sp>
          <p:nvSpPr>
            <p:cNvPr id="11" name="矩形 9">
              <a:extLst>
                <a:ext uri="{FF2B5EF4-FFF2-40B4-BE49-F238E27FC236}">
                  <a16:creationId xmlns:a16="http://schemas.microsoft.com/office/drawing/2014/main" xmlns="" id="{6F89D909-F39C-4DBC-AB3D-0C5C374E3BAA}"/>
                </a:ext>
              </a:extLst>
            </p:cNvPr>
            <p:cNvSpPr/>
            <p:nvPr/>
          </p:nvSpPr>
          <p:spPr>
            <a:xfrm>
              <a:off x="6424863" y="411496"/>
              <a:ext cx="2042492" cy="496553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7D83805F-B866-4E75-A511-1BB5DC56002C}"/>
                </a:ext>
              </a:extLst>
            </p:cNvPr>
            <p:cNvSpPr/>
            <p:nvPr/>
          </p:nvSpPr>
          <p:spPr>
            <a:xfrm rot="10800000">
              <a:off x="6482196" y="489721"/>
              <a:ext cx="1985158" cy="34624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字迹-典雅楷体简体" pitchFamily="2" charset="-122"/>
                  <a:ea typeface="方正字迹-典雅楷体简体" pitchFamily="2" charset="-122"/>
                  <a:cs typeface="+mn-cs"/>
                </a:rPr>
                <a:t>诺维科夫定理证明</a:t>
              </a:r>
            </a:p>
          </p:txBody>
        </p:sp>
      </p:grpSp>
      <p:sp>
        <p:nvSpPr>
          <p:cNvPr id="6" name="箭头: 右 5">
            <a:extLst>
              <a:ext uri="{FF2B5EF4-FFF2-40B4-BE49-F238E27FC236}">
                <a16:creationId xmlns:a16="http://schemas.microsoft.com/office/drawing/2014/main" xmlns="" id="{B18DABCB-CF2E-4B21-9253-EC7FD5F08584}"/>
              </a:ext>
            </a:extLst>
          </p:cNvPr>
          <p:cNvSpPr/>
          <p:nvPr/>
        </p:nvSpPr>
        <p:spPr>
          <a:xfrm>
            <a:off x="2920315" y="1528989"/>
            <a:ext cx="367748" cy="24745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727627C6-3941-45A1-93A4-E384888857DA}"/>
                  </a:ext>
                </a:extLst>
              </p:cNvPr>
              <p:cNvSpPr/>
              <p:nvPr/>
            </p:nvSpPr>
            <p:spPr>
              <a:xfrm>
                <a:off x="3354738" y="1421262"/>
                <a:ext cx="3723776" cy="4497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字迹-典雅楷体简体" pitchFamily="2" charset="-122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字迹-典雅楷体简体" pitchFamily="2" charset="-122"/>
                              <a:sym typeface="Century Gothic" panose="020B050202020202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字迹-典雅楷体简体" pitchFamily="2" charset="-122"/>
                              <a:sym typeface="Century Gothic" panose="020B0502020202020204" pitchFamily="34" charset="0"/>
                            </a:rPr>
                            <m:t>𝒐𝒑𝒕</m:t>
                          </m:r>
                        </m:sub>
                      </m:sSub>
                      <m:r>
                        <a:rPr lang="en-US" altLang="zh-CN" sz="2000" b="1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∙</m:t>
                      </m:r>
                      <m:r>
                        <a:rPr lang="en-US" altLang="zh-CN" sz="2000" b="1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𝒙</m:t>
                      </m:r>
                      <m:r>
                        <a:rPr lang="en-US" altLang="zh-CN" sz="2000" b="1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𝒐𝒑𝒕</m:t>
                          </m:r>
                        </m:sub>
                      </m:sSub>
                      <m:r>
                        <a:rPr lang="en-US" altLang="zh-CN" sz="2000" b="1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=</m:t>
                      </m:r>
                      <m:r>
                        <a:rPr lang="en-US" altLang="zh-CN" sz="20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0</m:t>
                      </m:r>
                      <m:r>
                        <a:rPr lang="en-US" altLang="zh-CN" sz="2000" b="1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,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000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entury Gothic" panose="020B0502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entury Gothic" panose="020B0502020202020204" pitchFamily="34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000" b="1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entury Gothic" panose="020B0502020202020204" pitchFamily="34" charset="0"/>
                                </a:rPr>
                                <m:t>𝒐𝒑𝒕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=</m:t>
                      </m:r>
                      <m:r>
                        <a:rPr lang="en-US" altLang="zh-CN" sz="2000" b="1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27627C6-3941-45A1-93A4-E38488885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738" y="1421262"/>
                <a:ext cx="3723776" cy="449739"/>
              </a:xfrm>
              <a:prstGeom prst="rect">
                <a:avLst/>
              </a:prstGeom>
              <a:blipFill>
                <a:blip r:embed="rId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xmlns="" id="{95A14B7D-7BE3-4990-BC88-9D18C9018953}"/>
                  </a:ext>
                </a:extLst>
              </p:cNvPr>
              <p:cNvSpPr/>
              <p:nvPr/>
            </p:nvSpPr>
            <p:spPr>
              <a:xfrm>
                <a:off x="947825" y="1949742"/>
                <a:ext cx="3156313" cy="5034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412750" hangingPunct="0">
                  <a:lnSpc>
                    <a:spcPct val="120000"/>
                  </a:lnSpc>
                </a:pPr>
                <a:r>
                  <a:rPr lang="en-US" altLang="zh-CN" sz="2000" b="1" kern="0" dirty="0">
                    <a:solidFill>
                      <a:schemeClr val="tx1"/>
                    </a:solidFill>
                    <a:ea typeface="方正字迹-典雅楷体简体" pitchFamily="2" charset="-122"/>
                    <a:sym typeface="Century Gothic" panose="020B0502020202020204" pitchFamily="34" charset="0"/>
                  </a:rPr>
                  <a:t>∴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字迹-典雅楷体简体" pitchFamily="2" charset="-122"/>
                            <a:sym typeface="Century Gothic" panose="020B0502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字迹-典雅楷体简体" pitchFamily="2" charset="-122"/>
                            <a:sym typeface="Century Gothic" panose="020B0502020202020204" pitchFamily="3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字迹-典雅楷体简体" pitchFamily="2" charset="-122"/>
                            <a:sym typeface="Century Gothic" panose="020B050202020202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字迹-典雅楷体简体" pitchFamily="2" charset="-122"/>
                            <a:sym typeface="Century Gothic" panose="020B0502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字迹-典雅楷体简体" pitchFamily="2" charset="-122"/>
                                <a:sym typeface="Century Gothic" panose="020B0502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字迹-典雅楷体简体" pitchFamily="2" charset="-122"/>
                                <a:sym typeface="Century Gothic" panose="020B050202020202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字迹-典雅楷体简体" pitchFamily="2" charset="-122"/>
                                <a:sym typeface="Century Gothic" panose="020B0502020202020204" pitchFamily="34" charset="0"/>
                              </a:rPr>
                              <m:t>𝒐𝒑𝒕</m:t>
                            </m:r>
                          </m:sub>
                        </m:sSub>
                        <m: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  <m:t>∙</m:t>
                        </m:r>
                        <m: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  <m:t>𝒙</m:t>
                        </m:r>
                        <m: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entury Gothic" panose="020B0502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entury Gothic" panose="020B0502020202020204" pitchFamily="34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entury Gothic" panose="020B0502020202020204" pitchFamily="34" charset="0"/>
                              </a:rPr>
                              <m:t>𝒐𝒑𝒕</m:t>
                            </m:r>
                          </m:sub>
                        </m:sSub>
                      </m:e>
                    </m:d>
                    <m:r>
                      <a:rPr lang="en-US" altLang="zh-CN" sz="20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entury Gothic" panose="020B0502020202020204" pitchFamily="34" charset="0"/>
                      </a:rPr>
                      <m:t>&gt;</m:t>
                    </m:r>
                    <m:r>
                      <a:rPr lang="en-US" altLang="zh-CN" sz="20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entury Gothic" panose="020B0502020202020204" pitchFamily="34" charset="0"/>
                      </a:rPr>
                      <m:t>𝟎</m:t>
                    </m:r>
                  </m:oMath>
                </a14:m>
                <a:endParaRPr lang="en-US" altLang="zh-CN" sz="2000" b="1" kern="0" dirty="0">
                  <a:solidFill>
                    <a:schemeClr val="tx1"/>
                  </a:solidFill>
                  <a:latin typeface="方正字迹-典雅楷体简体" pitchFamily="2" charset="-122"/>
                  <a:ea typeface="方正字迹-典雅楷体简体" pitchFamily="2" charset="-122"/>
                  <a:sym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5A14B7D-7BE3-4990-BC88-9D18C9018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25" y="1949742"/>
                <a:ext cx="3156313" cy="503408"/>
              </a:xfrm>
              <a:prstGeom prst="rect">
                <a:avLst/>
              </a:prstGeom>
              <a:blipFill>
                <a:blip r:embed="rId4"/>
                <a:stretch>
                  <a:fillRect l="-1931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xmlns="" id="{264D3333-3DBB-44D5-81FA-2CF568A9926F}"/>
                  </a:ext>
                </a:extLst>
              </p:cNvPr>
              <p:cNvSpPr/>
              <p:nvPr/>
            </p:nvSpPr>
            <p:spPr>
              <a:xfrm>
                <a:off x="881150" y="2405902"/>
                <a:ext cx="5477462" cy="5034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412750" hangingPunct="0">
                  <a:lnSpc>
                    <a:spcPct val="120000"/>
                  </a:lnSpc>
                </a:pPr>
                <a:r>
                  <a:rPr lang="zh-CN" altLang="en-US" sz="2000" b="1" kern="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Century Gothic" panose="020B0502020202020204" pitchFamily="34" charset="0"/>
                  </a:rPr>
                  <a:t>肯定存在一个下界</a:t>
                </a:r>
                <a14:m>
                  <m:oMath xmlns:m="http://schemas.openxmlformats.org/officeDocument/2006/math">
                    <m:r>
                      <a:rPr lang="zh-CN" altLang="en-US" sz="20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字迹-典雅楷体简体" pitchFamily="2" charset="-122"/>
                        <a:sym typeface="Century Gothic" panose="020B0502020202020204" pitchFamily="34" charset="0"/>
                      </a:rPr>
                      <m:t>𝜸</m:t>
                    </m:r>
                  </m:oMath>
                </a14:m>
                <a:r>
                  <a:rPr lang="zh-CN" altLang="en-US" sz="2000" b="1" kern="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Century Gothic" panose="020B0502020202020204" pitchFamily="34" charset="0"/>
                  </a:rPr>
                  <a:t>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方正字迹-典雅楷体简体" pitchFamily="2" charset="-122"/>
                            <a:sym typeface="Century Gothic" panose="020B0502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方正字迹-典雅楷体简体" pitchFamily="2" charset="-122"/>
                            <a:sym typeface="Century Gothic" panose="020B0502020202020204" pitchFamily="3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方正字迹-典雅楷体简体" pitchFamily="2" charset="-122"/>
                            <a:sym typeface="Century Gothic" panose="020B050202020202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sz="2000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方正字迹-典雅楷体简体" pitchFamily="2" charset="-122"/>
                            <a:sym typeface="Century Gothic" panose="020B0502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ker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方正字迹-典雅楷体简体" pitchFamily="2" charset="-122"/>
                                <a:sym typeface="Century Gothic" panose="020B0502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方正字迹-典雅楷体简体" pitchFamily="2" charset="-122"/>
                                <a:sym typeface="Century Gothic" panose="020B050202020202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b="1" i="1" ker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方正字迹-典雅楷体简体" pitchFamily="2" charset="-122"/>
                                <a:sym typeface="Century Gothic" panose="020B0502020202020204" pitchFamily="34" charset="0"/>
                              </a:rPr>
                              <m:t>𝒐𝒑𝒕</m:t>
                            </m:r>
                          </m:sub>
                        </m:sSub>
                        <m:r>
                          <a:rPr lang="en-US" altLang="zh-CN" sz="2000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  <m:t>∙</m:t>
                        </m:r>
                        <m:r>
                          <a:rPr lang="en-US" altLang="zh-CN" sz="2000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  <m:t>𝒙</m:t>
                        </m:r>
                        <m:r>
                          <a:rPr lang="en-US" altLang="zh-CN" sz="2000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 ker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entury Gothic" panose="020B0502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entury Gothic" panose="020B0502020202020204" pitchFamily="34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ker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entury Gothic" panose="020B0502020202020204" pitchFamily="34" charset="0"/>
                              </a:rPr>
                              <m:t>𝒐𝒑𝒕</m:t>
                            </m:r>
                          </m:sub>
                        </m:sSub>
                      </m:e>
                    </m:d>
                    <m:r>
                      <a:rPr lang="en-US" altLang="zh-CN" sz="2000" b="1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entury Gothic" panose="020B0502020202020204" pitchFamily="34" charset="0"/>
                      </a:rPr>
                      <m:t>&gt;</m:t>
                    </m:r>
                    <m:r>
                      <a:rPr lang="zh-CN" altLang="en-US" sz="2000" b="1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entury Gothic" panose="020B0502020202020204" pitchFamily="34" charset="0"/>
                      </a:rPr>
                      <m:t>𝜸</m:t>
                    </m:r>
                  </m:oMath>
                </a14:m>
                <a:endParaRPr lang="en-US" altLang="zh-CN" sz="2000" b="1" kern="0" dirty="0">
                  <a:solidFill>
                    <a:schemeClr val="tx1"/>
                  </a:solidFill>
                  <a:latin typeface="方正字迹-典雅楷体简体" pitchFamily="2" charset="-122"/>
                  <a:ea typeface="方正字迹-典雅楷体简体" pitchFamily="2" charset="-122"/>
                  <a:sym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64D3333-3DBB-44D5-81FA-2CF568A99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50" y="2405902"/>
                <a:ext cx="5477462" cy="503408"/>
              </a:xfrm>
              <a:prstGeom prst="rect">
                <a:avLst/>
              </a:prstGeom>
              <a:blipFill>
                <a:blip r:embed="rId5"/>
                <a:stretch>
                  <a:fillRect l="-1225" b="-182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4">
            <a:extLst>
              <a:ext uri="{FF2B5EF4-FFF2-40B4-BE49-F238E27FC236}">
                <a16:creationId xmlns:a16="http://schemas.microsoft.com/office/drawing/2014/main" xmlns="" id="{E58A06EB-15A5-457A-B2D5-2D5B38CA2483}"/>
              </a:ext>
            </a:extLst>
          </p:cNvPr>
          <p:cNvSpPr txBox="1"/>
          <p:nvPr/>
        </p:nvSpPr>
        <p:spPr>
          <a:xfrm>
            <a:off x="309796" y="3082612"/>
            <a:ext cx="2727718" cy="4384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41275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Century Gothic" panose="020B0502020202020204" pitchFamily="34" charset="0"/>
              </a:rPr>
              <a:t>（</a:t>
            </a:r>
            <a:r>
              <a:rPr lang="en-US" altLang="zh-CN" sz="2000" b="1" kern="0" dirty="0">
                <a:latin typeface="华文楷体" panose="02010600040101010101" pitchFamily="2" charset="-122"/>
                <a:ea typeface="华文楷体" panose="02010600040101010101" pitchFamily="2" charset="-122"/>
                <a:sym typeface="Century Gothic" panose="020B0502020202020204" pitchFamily="34" charset="0"/>
              </a:rPr>
              <a:t>2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Century Gothic" panose="020B0502020202020204" pitchFamily="34" charset="0"/>
              </a:rPr>
              <a:t>）</a:t>
            </a:r>
            <a:r>
              <a:rPr lang="zh-CN" altLang="en-US" sz="2000" b="1" kern="0" dirty="0">
                <a:latin typeface="华文楷体" panose="02010600040101010101" pitchFamily="2" charset="-122"/>
                <a:ea typeface="华文楷体" panose="02010600040101010101" pitchFamily="2" charset="-122"/>
                <a:sym typeface="Century Gothic" panose="020B0502020202020204" pitchFamily="34" charset="0"/>
              </a:rPr>
              <a:t>参数更新公式</a:t>
            </a:r>
            <a:endParaRPr lang="en-US" altLang="zh-CN" sz="2000" b="1" kern="0" dirty="0">
              <a:solidFill>
                <a:prstClr val="white"/>
              </a:solidFill>
              <a:latin typeface="方正字迹-典雅楷体简体" pitchFamily="2" charset="-122"/>
              <a:ea typeface="方正字迹-典雅楷体简体" pitchFamily="2" charset="-122"/>
              <a:sym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xmlns="" id="{B94E2435-840C-4404-B366-9E26DB10193A}"/>
                  </a:ext>
                </a:extLst>
              </p:cNvPr>
              <p:cNvSpPr/>
              <p:nvPr/>
            </p:nvSpPr>
            <p:spPr>
              <a:xfrm>
                <a:off x="2646878" y="3115677"/>
                <a:ext cx="438959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字迹-典雅楷体简体" pitchFamily="2" charset="-122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字迹-典雅楷体简体" pitchFamily="2" charset="-122"/>
                              <a:sym typeface="Century Gothic" panose="020B050202020202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字迹-典雅楷体简体" pitchFamily="2" charset="-122"/>
                              <a:sym typeface="Century Gothic" panose="020B0502020202020204" pitchFamily="34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2000" b="1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𝒌</m:t>
                          </m:r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−</m:t>
                          </m:r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+</m:t>
                      </m:r>
                      <m:r>
                        <a:rPr lang="zh-CN" altLang="en-US" sz="2000" b="1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𝜼</m:t>
                      </m:r>
                      <m:sSub>
                        <m:sSubPr>
                          <m:ctrlP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2000" b="1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𝒌</m:t>
                          </m:r>
                          <m: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−</m:t>
                          </m:r>
                          <m: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+</m:t>
                      </m:r>
                      <m:r>
                        <a:rPr lang="zh-CN" altLang="en-US" sz="20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𝜼</m:t>
                      </m:r>
                      <m:sSub>
                        <m:sSubPr>
                          <m:ctrlP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94E2435-840C-4404-B366-9E26DB101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878" y="3115677"/>
                <a:ext cx="4389599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箭头: 右 19">
            <a:extLst>
              <a:ext uri="{FF2B5EF4-FFF2-40B4-BE49-F238E27FC236}">
                <a16:creationId xmlns:a16="http://schemas.microsoft.com/office/drawing/2014/main" xmlns="" id="{7CCC57C4-56D9-484D-AB24-5C6F58E65D40}"/>
              </a:ext>
            </a:extLst>
          </p:cNvPr>
          <p:cNvSpPr/>
          <p:nvPr/>
        </p:nvSpPr>
        <p:spPr>
          <a:xfrm>
            <a:off x="697275" y="3794062"/>
            <a:ext cx="455663" cy="29092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xmlns="" id="{9B4595DE-E55C-48A0-8D90-8D39F793A0F1}"/>
                  </a:ext>
                </a:extLst>
              </p:cNvPr>
              <p:cNvSpPr txBox="1"/>
              <p:nvPr/>
            </p:nvSpPr>
            <p:spPr>
              <a:xfrm>
                <a:off x="1378887" y="3794062"/>
                <a:ext cx="4327851" cy="335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𝒐𝒑𝒕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𝒐𝒑𝒕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1" i="1" kern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𝜼</m:t>
                      </m:r>
                      <m:sSub>
                        <m:sSubPr>
                          <m:ctrlPr>
                            <a:rPr lang="en-US" altLang="zh-CN" sz="20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 kern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entury Gothic" panose="020B0502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entury Gothic" panose="020B0502020202020204" pitchFamily="34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𝒐𝒑𝒕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B4595DE-E55C-48A0-8D90-8D39F793A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887" y="3794062"/>
                <a:ext cx="4327851" cy="335285"/>
              </a:xfrm>
              <a:prstGeom prst="rect">
                <a:avLst/>
              </a:prstGeom>
              <a:blipFill>
                <a:blip r:embed="rId7"/>
                <a:stretch>
                  <a:fillRect l="-423" t="-20000" r="-3380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id="{811AE3A7-AF5C-4338-8CFD-80F5D8C9BC4D}"/>
                  </a:ext>
                </a:extLst>
              </p:cNvPr>
              <p:cNvSpPr/>
              <p:nvPr/>
            </p:nvSpPr>
            <p:spPr>
              <a:xfrm>
                <a:off x="1221352" y="4357701"/>
                <a:ext cx="14539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kern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entury Gothic" panose="020B0502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entury Gothic" panose="020B0502020202020204" pitchFamily="34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=</m:t>
                      </m:r>
                      <m:r>
                        <a:rPr lang="en-US" altLang="zh-CN" sz="2000" b="0" i="0" kern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2000" b="0" i="1" kern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kern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i</m:t>
                          </m:r>
                        </m:sub>
                      </m:sSub>
                      <m:r>
                        <a:rPr lang="en-US" altLang="zh-CN" sz="2000" b="0" i="0" kern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, 1]</m:t>
                      </m:r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11AE3A7-AF5C-4338-8CFD-80F5D8C9B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352" y="4357701"/>
                <a:ext cx="1453988" cy="400110"/>
              </a:xfrm>
              <a:prstGeom prst="rect">
                <a:avLst/>
              </a:prstGeom>
              <a:blipFill>
                <a:blip r:embed="rId8"/>
                <a:stretch>
                  <a:fillRect t="-7692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xmlns="" id="{6BE9FEE5-CBF7-45A7-899E-C64690E9DEDC}"/>
                  </a:ext>
                </a:extLst>
              </p:cNvPr>
              <p:cNvSpPr/>
              <p:nvPr/>
            </p:nvSpPr>
            <p:spPr>
              <a:xfrm>
                <a:off x="2723322" y="4366253"/>
                <a:ext cx="2048702" cy="427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𝒐𝒑𝒕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𝒐𝒑𝒕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BE9FEE5-CBF7-45A7-899E-C64690E9D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322" y="4366253"/>
                <a:ext cx="2048702" cy="427618"/>
              </a:xfrm>
              <a:prstGeom prst="rect">
                <a:avLst/>
              </a:prstGeom>
              <a:blipFill>
                <a:blip r:embed="rId9"/>
                <a:stretch>
                  <a:fillRect t="-5714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xmlns="" id="{25303782-3369-4DC3-9415-8D311EDE91A6}"/>
                  </a:ext>
                </a:extLst>
              </p:cNvPr>
              <p:cNvSpPr txBox="1"/>
              <p:nvPr/>
            </p:nvSpPr>
            <p:spPr>
              <a:xfrm>
                <a:off x="881150" y="5009663"/>
                <a:ext cx="3321101" cy="335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𝒐𝒑𝒕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𝒐𝒑𝒕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1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𝜼</m:t>
                      </m:r>
                      <m:r>
                        <a:rPr lang="zh-CN" altLang="en-US" sz="2000" b="1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𝜸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5303782-3369-4DC3-9415-8D311EDE9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50" y="5009663"/>
                <a:ext cx="3321101" cy="335285"/>
              </a:xfrm>
              <a:prstGeom prst="rect">
                <a:avLst/>
              </a:prstGeom>
              <a:blipFill>
                <a:blip r:embed="rId10"/>
                <a:stretch>
                  <a:fillRect l="-919" t="-21818" r="-1287" b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xmlns="" id="{1CD3B4C3-6E70-407B-AC7E-9F88312E5746}"/>
                  </a:ext>
                </a:extLst>
              </p:cNvPr>
              <p:cNvSpPr txBox="1"/>
              <p:nvPr/>
            </p:nvSpPr>
            <p:spPr>
              <a:xfrm>
                <a:off x="865430" y="5517872"/>
                <a:ext cx="3474990" cy="335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𝒐𝒑𝒕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𝒐𝒑𝒕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zh-CN" altLang="en-US" sz="2000" b="1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𝜼</m:t>
                      </m:r>
                      <m:r>
                        <a:rPr lang="zh-CN" altLang="en-US" sz="2000" b="1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𝜸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CD3B4C3-6E70-407B-AC7E-9F88312E5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30" y="5517872"/>
                <a:ext cx="3474990" cy="335285"/>
              </a:xfrm>
              <a:prstGeom prst="rect">
                <a:avLst/>
              </a:prstGeom>
              <a:blipFill>
                <a:blip r:embed="rId11"/>
                <a:stretch>
                  <a:fillRect l="-877" t="-20000" r="-1053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xmlns="" id="{690732EA-18AD-4D09-99FE-BCE8F53BCFC4}"/>
                  </a:ext>
                </a:extLst>
              </p:cNvPr>
              <p:cNvSpPr txBox="1"/>
              <p:nvPr/>
            </p:nvSpPr>
            <p:spPr>
              <a:xfrm>
                <a:off x="881150" y="6096482"/>
                <a:ext cx="1896801" cy="335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𝒐𝒑𝒕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zh-CN" altLang="en-US" sz="2000" b="1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𝜼</m:t>
                      </m:r>
                      <m:r>
                        <a:rPr lang="zh-CN" altLang="en-US" sz="2000" b="1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𝜸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90732EA-18AD-4D09-99FE-BCE8F53BC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50" y="6096482"/>
                <a:ext cx="1896801" cy="335285"/>
              </a:xfrm>
              <a:prstGeom prst="rect">
                <a:avLst/>
              </a:prstGeom>
              <a:blipFill>
                <a:blip r:embed="rId12"/>
                <a:stretch>
                  <a:fillRect l="-1929" t="-20000" r="-2572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0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21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B0BC8EA-B7B4-407B-9582-49D64ACAB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2: Goodness of Function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58574BA-0D30-427F-9D31-1B2582701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536954F7-E81E-42FE-A6E8-20392274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298" y="2865597"/>
            <a:ext cx="4023326" cy="20185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圓柱 5">
            <a:extLst>
              <a:ext uri="{FF2B5EF4-FFF2-40B4-BE49-F238E27FC236}">
                <a16:creationId xmlns:a16="http://schemas.microsoft.com/office/drawing/2014/main" xmlns="" id="{7F966C65-C35C-4E27-BE62-6B360DDF3E35}"/>
              </a:ext>
            </a:extLst>
          </p:cNvPr>
          <p:cNvSpPr/>
          <p:nvPr/>
        </p:nvSpPr>
        <p:spPr>
          <a:xfrm>
            <a:off x="2612601" y="2034600"/>
            <a:ext cx="1636295" cy="1090863"/>
          </a:xfrm>
          <a:prstGeom prst="can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 set of function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6" name="Object 12">
            <a:extLst>
              <a:ext uri="{FF2B5EF4-FFF2-40B4-BE49-F238E27FC236}">
                <a16:creationId xmlns:a16="http://schemas.microsoft.com/office/drawing/2014/main" xmlns="" id="{38B7F07C-9E24-42B0-B610-F5F830861A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4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7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6" name="Object 12">
                        <a:extLst>
                          <a:ext uri="{FF2B5EF4-FFF2-40B4-BE49-F238E27FC236}">
                            <a16:creationId xmlns:a16="http://schemas.microsoft.com/office/drawing/2014/main" xmlns="" id="{38B7F07C-9E24-42B0-B610-F5F830861A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46F0B616-1EF8-42FC-A989-8F9271498845}"/>
              </a:ext>
            </a:extLst>
          </p:cNvPr>
          <p:cNvSpPr txBox="1"/>
          <p:nvPr/>
        </p:nvSpPr>
        <p:spPr>
          <a:xfrm>
            <a:off x="4344746" y="2127572"/>
            <a:ext cx="1205154" cy="523220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Model</a:t>
            </a:r>
            <a:endParaRPr lang="zh-TW" altLang="en-US" sz="28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圓柱 22">
            <a:extLst>
              <a:ext uri="{FF2B5EF4-FFF2-40B4-BE49-F238E27FC236}">
                <a16:creationId xmlns:a16="http://schemas.microsoft.com/office/drawing/2014/main" xmlns="" id="{8BA69C1F-11FF-42B8-AF9D-216866E22B99}"/>
              </a:ext>
            </a:extLst>
          </p:cNvPr>
          <p:cNvSpPr/>
          <p:nvPr/>
        </p:nvSpPr>
        <p:spPr>
          <a:xfrm>
            <a:off x="2553822" y="5215693"/>
            <a:ext cx="1636295" cy="1090863"/>
          </a:xfrm>
          <a:prstGeom prst="can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Training</a:t>
            </a:r>
          </a:p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Data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EEA79DEB-83DD-4414-95F4-A17764EC1C97}"/>
              </a:ext>
            </a:extLst>
          </p:cNvPr>
          <p:cNvSpPr/>
          <p:nvPr/>
        </p:nvSpPr>
        <p:spPr>
          <a:xfrm>
            <a:off x="5839143" y="2006729"/>
            <a:ext cx="2185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function </a:t>
            </a:r>
          </a:p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input: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5E74D5AD-C048-401B-AB8F-1D4990C857C6}"/>
              </a:ext>
            </a:extLst>
          </p:cNvPr>
          <p:cNvSpPr/>
          <p:nvPr/>
        </p:nvSpPr>
        <p:spPr>
          <a:xfrm>
            <a:off x="7875144" y="2003469"/>
            <a:ext cx="22518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function </a:t>
            </a:r>
          </a:p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Output (scalar):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1" name="圖片 16">
            <a:extLst>
              <a:ext uri="{FF2B5EF4-FFF2-40B4-BE49-F238E27FC236}">
                <a16:creationId xmlns:a16="http://schemas.microsoft.com/office/drawing/2014/main" xmlns="" id="{C565FD55-2C97-4299-B303-967455966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958" y="4184576"/>
            <a:ext cx="4104293" cy="22700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7">
                <a:extLst>
                  <a:ext uri="{FF2B5EF4-FFF2-40B4-BE49-F238E27FC236}">
                    <a16:creationId xmlns:a16="http://schemas.microsoft.com/office/drawing/2014/main" xmlns="" id="{F855FAA9-62BF-40CF-A251-25DD0CFA0BC9}"/>
                  </a:ext>
                </a:extLst>
              </p:cNvPr>
              <p:cNvSpPr txBox="1"/>
              <p:nvPr/>
            </p:nvSpPr>
            <p:spPr>
              <a:xfrm>
                <a:off x="9316838" y="2837725"/>
                <a:ext cx="391454" cy="369332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文字方塊 17">
                <a:extLst>
                  <a:ext uri="{FF2B5EF4-FFF2-40B4-BE49-F238E27FC236}">
                    <a16:creationId xmlns:a16="http://schemas.microsoft.com/office/drawing/2014/main" id="{F855FAA9-62BF-40CF-A251-25DD0CFA0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838" y="2837725"/>
                <a:ext cx="391454" cy="369332"/>
              </a:xfrm>
              <a:prstGeom prst="rect">
                <a:avLst/>
              </a:prstGeom>
              <a:blipFill>
                <a:blip r:embed="rId7"/>
                <a:stretch>
                  <a:fillRect l="-18182" t="-18033" r="-45455" b="-24590"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8">
                <a:extLst>
                  <a:ext uri="{FF2B5EF4-FFF2-40B4-BE49-F238E27FC236}">
                    <a16:creationId xmlns:a16="http://schemas.microsoft.com/office/drawing/2014/main" xmlns="" id="{F50DC3CD-8ED5-4F57-AC18-AAA64748F510}"/>
                  </a:ext>
                </a:extLst>
              </p:cNvPr>
              <p:cNvSpPr txBox="1"/>
              <p:nvPr/>
            </p:nvSpPr>
            <p:spPr>
              <a:xfrm>
                <a:off x="7227785" y="3476864"/>
                <a:ext cx="385234" cy="369332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3" name="文字方塊 18">
                <a:extLst>
                  <a:ext uri="{FF2B5EF4-FFF2-40B4-BE49-F238E27FC236}">
                    <a16:creationId xmlns:a16="http://schemas.microsoft.com/office/drawing/2014/main" id="{F50DC3CD-8ED5-4F57-AC18-AAA64748F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785" y="3476864"/>
                <a:ext cx="385234" cy="369332"/>
              </a:xfrm>
              <a:prstGeom prst="rect">
                <a:avLst/>
              </a:prstGeom>
              <a:blipFill>
                <a:blip r:embed="rId8"/>
                <a:stretch>
                  <a:fillRect l="-10938" r="-6250"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9">
                <a:extLst>
                  <a:ext uri="{FF2B5EF4-FFF2-40B4-BE49-F238E27FC236}">
                    <a16:creationId xmlns:a16="http://schemas.microsoft.com/office/drawing/2014/main" xmlns="" id="{089A9072-C689-4358-9587-8CD4E35CBA5C}"/>
                  </a:ext>
                </a:extLst>
              </p:cNvPr>
              <p:cNvSpPr txBox="1"/>
              <p:nvPr/>
            </p:nvSpPr>
            <p:spPr>
              <a:xfrm>
                <a:off x="7420402" y="4779324"/>
                <a:ext cx="391838" cy="369332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4" name="文字方塊 19">
                <a:extLst>
                  <a:ext uri="{FF2B5EF4-FFF2-40B4-BE49-F238E27FC236}">
                    <a16:creationId xmlns:a16="http://schemas.microsoft.com/office/drawing/2014/main" id="{089A9072-C689-4358-9587-8CD4E35CB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402" y="4779324"/>
                <a:ext cx="391838" cy="369332"/>
              </a:xfrm>
              <a:prstGeom prst="rect">
                <a:avLst/>
              </a:prstGeom>
              <a:blipFill>
                <a:blip r:embed="rId9"/>
                <a:stretch>
                  <a:fillRect l="-9091" r="-4545"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20">
                <a:extLst>
                  <a:ext uri="{FF2B5EF4-FFF2-40B4-BE49-F238E27FC236}">
                    <a16:creationId xmlns:a16="http://schemas.microsoft.com/office/drawing/2014/main" xmlns="" id="{6E550FA4-12FF-4FFB-A56C-7BED12323D8C}"/>
                  </a:ext>
                </a:extLst>
              </p:cNvPr>
              <p:cNvSpPr txBox="1"/>
              <p:nvPr/>
            </p:nvSpPr>
            <p:spPr>
              <a:xfrm>
                <a:off x="9636566" y="4338287"/>
                <a:ext cx="398058" cy="369332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5" name="文字方塊 20">
                <a:extLst>
                  <a:ext uri="{FF2B5EF4-FFF2-40B4-BE49-F238E27FC236}">
                    <a16:creationId xmlns:a16="http://schemas.microsoft.com/office/drawing/2014/main" id="{6E550FA4-12FF-4FFB-A56C-7BED12323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6566" y="4338287"/>
                <a:ext cx="398058" cy="369332"/>
              </a:xfrm>
              <a:prstGeom prst="rect">
                <a:avLst/>
              </a:prstGeom>
              <a:blipFill>
                <a:blip r:embed="rId10"/>
                <a:stretch>
                  <a:fillRect l="-18182" t="-18033" r="-45455" b="-24590"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9D7AFB5-D146-4201-A260-1CE95D529092}"/>
              </a:ext>
            </a:extLst>
          </p:cNvPr>
          <p:cNvSpPr/>
          <p:nvPr/>
        </p:nvSpPr>
        <p:spPr>
          <a:xfrm>
            <a:off x="8669853" y="2848402"/>
            <a:ext cx="575748" cy="32128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E5BC46A3-703C-4E03-801C-ED6FEB9DC03C}"/>
              </a:ext>
            </a:extLst>
          </p:cNvPr>
          <p:cNvSpPr/>
          <p:nvPr/>
        </p:nvSpPr>
        <p:spPr>
          <a:xfrm>
            <a:off x="9001066" y="4362310"/>
            <a:ext cx="575748" cy="32128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2">
                <a:extLst>
                  <a:ext uri="{FF2B5EF4-FFF2-40B4-BE49-F238E27FC236}">
                    <a16:creationId xmlns:a16="http://schemas.microsoft.com/office/drawing/2014/main" xmlns="" id="{65B6D3B0-9B56-466A-A9F4-810B6C4A2BAF}"/>
                  </a:ext>
                </a:extLst>
              </p:cNvPr>
              <p:cNvSpPr txBox="1"/>
              <p:nvPr/>
            </p:nvSpPr>
            <p:spPr>
              <a:xfrm>
                <a:off x="2331084" y="1494711"/>
                <a:ext cx="224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y = b + w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sz="28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x</a:t>
                </a:r>
                <a:r>
                  <a:rPr lang="en-US" altLang="zh-TW" sz="2800" baseline="-250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cp</a:t>
                </a:r>
                <a:endParaRPr lang="zh-TW" altLang="en-US" sz="280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8" name="文字方塊 22">
                <a:extLst>
                  <a:ext uri="{FF2B5EF4-FFF2-40B4-BE49-F238E27FC236}">
                    <a16:creationId xmlns:a16="http://schemas.microsoft.com/office/drawing/2014/main" id="{65B6D3B0-9B56-466A-A9F4-810B6C4A2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084" y="1494711"/>
                <a:ext cx="2242292" cy="523220"/>
              </a:xfrm>
              <a:prstGeom prst="rect">
                <a:avLst/>
              </a:prstGeom>
              <a:blipFill>
                <a:blip r:embed="rId11"/>
                <a:stretch>
                  <a:fillRect l="-2174" t="-104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46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BACFFLobSXgWvG1AAGFGTZA3b466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54154" y="1366694"/>
            <a:ext cx="4343860" cy="45262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9674" y="1236510"/>
            <a:ext cx="6915952" cy="5412768"/>
          </a:xfrm>
          <a:prstGeom prst="rect">
            <a:avLst/>
          </a:prstGeom>
          <a:solidFill>
            <a:srgbClr val="0198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L 形 3"/>
          <p:cNvSpPr/>
          <p:nvPr/>
        </p:nvSpPr>
        <p:spPr>
          <a:xfrm flipV="1">
            <a:off x="262999" y="1157769"/>
            <a:ext cx="618151" cy="940946"/>
          </a:xfrm>
          <a:prstGeom prst="corner">
            <a:avLst>
              <a:gd name="adj1" fmla="val 25694"/>
              <a:gd name="adj2" fmla="val 25694"/>
            </a:avLst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30510" y="1528989"/>
            <a:ext cx="3831021" cy="4241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67">
            <a:extLst>
              <a:ext uri="{FF2B5EF4-FFF2-40B4-BE49-F238E27FC236}">
                <a16:creationId xmlns:a16="http://schemas.microsoft.com/office/drawing/2014/main" xmlns="" id="{44A0A209-6968-4DD4-831A-3FD66051D9A9}"/>
              </a:ext>
            </a:extLst>
          </p:cNvPr>
          <p:cNvGrpSpPr/>
          <p:nvPr/>
        </p:nvGrpSpPr>
        <p:grpSpPr>
          <a:xfrm rot="10800000">
            <a:off x="-1" y="292085"/>
            <a:ext cx="2723323" cy="662071"/>
            <a:chOff x="6424863" y="411496"/>
            <a:chExt cx="2042492" cy="496553"/>
          </a:xfrm>
          <a:solidFill>
            <a:srgbClr val="01988F"/>
          </a:solidFill>
        </p:grpSpPr>
        <p:sp>
          <p:nvSpPr>
            <p:cNvPr id="11" name="矩形 9">
              <a:extLst>
                <a:ext uri="{FF2B5EF4-FFF2-40B4-BE49-F238E27FC236}">
                  <a16:creationId xmlns:a16="http://schemas.microsoft.com/office/drawing/2014/main" xmlns="" id="{6F89D909-F39C-4DBC-AB3D-0C5C374E3BAA}"/>
                </a:ext>
              </a:extLst>
            </p:cNvPr>
            <p:cNvSpPr/>
            <p:nvPr/>
          </p:nvSpPr>
          <p:spPr>
            <a:xfrm>
              <a:off x="6424863" y="411496"/>
              <a:ext cx="2042492" cy="496553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7D83805F-B866-4E75-A511-1BB5DC56002C}"/>
                </a:ext>
              </a:extLst>
            </p:cNvPr>
            <p:cNvSpPr/>
            <p:nvPr/>
          </p:nvSpPr>
          <p:spPr>
            <a:xfrm rot="10800000">
              <a:off x="6482196" y="489721"/>
              <a:ext cx="1985158" cy="34624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字迹-典雅楷体简体" pitchFamily="2" charset="-122"/>
                  <a:ea typeface="方正字迹-典雅楷体简体" pitchFamily="2" charset="-122"/>
                  <a:cs typeface="+mn-cs"/>
                </a:rPr>
                <a:t>诺维科夫定理证明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xmlns="" id="{690732EA-18AD-4D09-99FE-BCE8F53BCFC4}"/>
                  </a:ext>
                </a:extLst>
              </p:cNvPr>
              <p:cNvSpPr txBox="1"/>
              <p:nvPr/>
            </p:nvSpPr>
            <p:spPr>
              <a:xfrm>
                <a:off x="730469" y="1528989"/>
                <a:ext cx="1896801" cy="335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𝒐𝒑𝒕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zh-CN" altLang="en-US" sz="2000" b="1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𝜼</m:t>
                      </m:r>
                      <m:r>
                        <a:rPr lang="zh-CN" altLang="en-US" sz="2000" b="1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𝜸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90732EA-18AD-4D09-99FE-BCE8F53BC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69" y="1528989"/>
                <a:ext cx="1896801" cy="335285"/>
              </a:xfrm>
              <a:prstGeom prst="rect">
                <a:avLst/>
              </a:prstGeom>
              <a:blipFill>
                <a:blip r:embed="rId3"/>
                <a:stretch>
                  <a:fillRect l="-1929" t="-21818" r="-2572" b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xmlns="" id="{98428C8C-B91C-4F9B-959F-BCF502B3AEFD}"/>
                  </a:ext>
                </a:extLst>
              </p:cNvPr>
              <p:cNvSpPr txBox="1"/>
              <p:nvPr/>
            </p:nvSpPr>
            <p:spPr>
              <a:xfrm>
                <a:off x="730468" y="2213425"/>
                <a:ext cx="5314917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zh-CN" altLang="en-US" sz="2000" b="1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entury Gothic" panose="020B0502020202020204" pitchFamily="34" charset="0"/>
                      </a:rPr>
                      <m:t>𝜼</m:t>
                    </m:r>
                    <m:sSub>
                      <m:sSubPr>
                        <m:ctrlPr>
                          <a:rPr lang="en-US" altLang="zh-CN" sz="2000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kern="0" dirty="0">
                    <a:solidFill>
                      <a:srgbClr val="C00000"/>
                    </a:solidFill>
                    <a:ea typeface="Cambria Math" panose="02040503050406030204" pitchFamily="18" charset="0"/>
                    <a:sym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  <m:t>𝒌</m:t>
                        </m:r>
                        <m:r>
                          <a:rPr lang="en-US" altLang="zh-CN" sz="2000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  <m:t>−</m:t>
                        </m:r>
                        <m:r>
                          <a:rPr lang="en-US" altLang="zh-CN" sz="2000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entury Gothic" panose="020B0502020202020204" pitchFamily="34" charset="0"/>
                      </a:rPr>
                      <m:t>∙</m:t>
                    </m:r>
                    <m:sSub>
                      <m:sSubPr>
                        <m:ctrlPr>
                          <a:rPr lang="en-US" altLang="zh-CN" sz="2000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 kern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entury Gothic" panose="020B0502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kern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entury Gothic" panose="020B0502020202020204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0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entury Gothic" panose="020B0502020202020204" pitchFamily="34" charset="0"/>
                      </a:rPr>
                      <m:t>+</m:t>
                    </m:r>
                    <m:sSup>
                      <m:sSupPr>
                        <m:ctrlPr>
                          <a:rPr lang="en-US" altLang="zh-CN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</m:ctrlPr>
                      </m:sSupPr>
                      <m:e>
                        <m:r>
                          <a:rPr lang="zh-CN" altLang="en-US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  <m:t>𝛈</m:t>
                        </m:r>
                      </m:e>
                      <m:sup>
                        <m:r>
                          <a:rPr lang="en-US" altLang="zh-CN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zh-CN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entury Gothic" panose="020B0502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entury Gothic" panose="020B050202020202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000" b="1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entury Gothic" panose="020B050202020202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entury Gothic" panose="020B0502020202020204" pitchFamily="34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b="1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entury Gothic" panose="020B0502020202020204" pitchFamily="34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1" i="0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entury Gothic" panose="020B0502020202020204" pitchFamily="34" charset="0"/>
                          </a:rPr>
                          <m:t>𝟐</m:t>
                        </m:r>
                      </m:sup>
                    </m:sSup>
                  </m:oMath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8428C8C-B91C-4F9B-959F-BCF502B3A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68" y="2213425"/>
                <a:ext cx="5314917" cy="314766"/>
              </a:xfrm>
              <a:prstGeom prst="rect">
                <a:avLst/>
              </a:prstGeom>
              <a:blipFill>
                <a:blip r:embed="rId4"/>
                <a:stretch>
                  <a:fillRect t="-2115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xmlns="" id="{D6006376-C97C-49F2-9FFC-17756F26DA2D}"/>
                  </a:ext>
                </a:extLst>
              </p:cNvPr>
              <p:cNvSpPr/>
              <p:nvPr/>
            </p:nvSpPr>
            <p:spPr>
              <a:xfrm>
                <a:off x="3172637" y="1528989"/>
                <a:ext cx="24345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方正字迹-典雅楷体简体" pitchFamily="2" charset="-122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方正字迹-典雅楷体简体" pitchFamily="2" charset="-122"/>
                              <a:sym typeface="Century Gothic" panose="020B050202020202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方正字迹-典雅楷体简体" pitchFamily="2" charset="-122"/>
                              <a:sym typeface="Century Gothic" panose="020B0502020202020204" pitchFamily="34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2000" b="1" i="1" ker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0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𝒌</m:t>
                          </m:r>
                          <m:r>
                            <a:rPr lang="en-US" altLang="zh-CN" sz="20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−</m:t>
                          </m:r>
                          <m:r>
                            <a:rPr lang="en-US" altLang="zh-CN" sz="20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ker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+</m:t>
                      </m:r>
                      <m:r>
                        <a:rPr lang="zh-CN" altLang="en-US" sz="2000" b="1" i="1" ker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𝜼</m:t>
                      </m:r>
                      <m:sSub>
                        <m:sSubPr>
                          <m:ctrlPr>
                            <a:rPr lang="en-US" altLang="zh-CN" sz="20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6006376-C97C-49F2-9FFC-17756F26DA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637" y="1528989"/>
                <a:ext cx="2434577" cy="400110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4">
                <a:extLst>
                  <a:ext uri="{FF2B5EF4-FFF2-40B4-BE49-F238E27FC236}">
                    <a16:creationId xmlns:a16="http://schemas.microsoft.com/office/drawing/2014/main" xmlns="" id="{465C44CB-4123-4E9A-BE66-72D5ECB15741}"/>
                  </a:ext>
                </a:extLst>
              </p:cNvPr>
              <p:cNvSpPr txBox="1"/>
              <p:nvPr/>
            </p:nvSpPr>
            <p:spPr>
              <a:xfrm>
                <a:off x="3272029" y="2606932"/>
                <a:ext cx="1747233" cy="80778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0" marR="0" lvl="0" indent="0" algn="l" defTabSz="412750" rtl="0" eaLnBrk="1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b="1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Century Gothic" panose="020B0502020202020204" pitchFamily="34" charset="0"/>
                  </a:rPr>
                  <a:t>∵误分类点</a:t>
                </a:r>
                <a:endParaRPr lang="en-US" altLang="zh-CN" sz="2000" b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Century Gothic" panose="020B0502020202020204" pitchFamily="34" charset="0"/>
                </a:endParaRPr>
              </a:p>
              <a:p>
                <a:pPr marL="0" marR="0" lvl="0" indent="0" algn="l" defTabSz="412750" rtl="0" eaLnBrk="1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2000" b="1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Century Gothic" panose="020B0502020202020204" pitchFamily="34" charset="0"/>
                  </a:rPr>
                  <a:t>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kern="0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Century Gothic" panose="020B0502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kern="0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Century Gothic" panose="020B0502020202020204" pitchFamily="3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kern="0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Century Gothic" panose="020B0502020202020204" pitchFamily="34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kern="0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Century Gothic" panose="020B0502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kern="0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Century Gothic" panose="020B0502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kern="0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Century Gothic" panose="020B0502020202020204" pitchFamily="34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kern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sym typeface="Century Gothic" panose="020B0502020202020204" pitchFamily="34" charset="0"/>
                      </a:rPr>
                      <m:t>≤</m:t>
                    </m:r>
                    <m:r>
                      <a:rPr lang="en-US" altLang="zh-CN" sz="2000" b="1" i="1" kern="0" smtClean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sym typeface="Century Gothic" panose="020B0502020202020204" pitchFamily="34" charset="0"/>
                      </a:rPr>
                      <m:t>𝟎</m:t>
                    </m:r>
                  </m:oMath>
                </a14:m>
                <a:endParaRPr lang="en-US" altLang="zh-CN" sz="2000" b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方正字迹-典雅楷体简体" pitchFamily="2" charset="-122"/>
                  <a:ea typeface="方正字迹-典雅楷体简体" pitchFamily="2" charset="-122"/>
                  <a:sym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6" name="文本框 4">
                <a:extLst>
                  <a:ext uri="{FF2B5EF4-FFF2-40B4-BE49-F238E27FC236}">
                    <a16:creationId xmlns:a16="http://schemas.microsoft.com/office/drawing/2014/main" id="{465C44CB-4123-4E9A-BE66-72D5ECB15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029" y="2606932"/>
                <a:ext cx="1747233" cy="807785"/>
              </a:xfrm>
              <a:prstGeom prst="rect">
                <a:avLst/>
              </a:prstGeom>
              <a:blipFill>
                <a:blip r:embed="rId6"/>
                <a:stretch>
                  <a:fillRect l="-3846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xmlns="" id="{52489C26-AAFE-4D06-8305-9C16AA3558B6}"/>
                  </a:ext>
                </a:extLst>
              </p:cNvPr>
              <p:cNvSpPr txBox="1"/>
              <p:nvPr/>
            </p:nvSpPr>
            <p:spPr>
              <a:xfrm>
                <a:off x="781083" y="3558612"/>
                <a:ext cx="3305520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000" b="1" i="0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pPr>
                        <m:e>
                          <m:r>
                            <a:rPr lang="zh-CN" altLang="en-US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𝛈</m:t>
                          </m:r>
                        </m:e>
                        <m:sup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entury Gothic" panose="020B0502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1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Century Gothic" panose="020B050202020202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b="1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Century Gothic" panose="020B0502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1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Century Gothic" panose="020B0502020202020204" pitchFamily="34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1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Century Gothic" panose="020B0502020202020204" pitchFamily="34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000" b="1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2489C26-AAFE-4D06-8305-9C16AA355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83" y="3558612"/>
                <a:ext cx="3305520" cy="314766"/>
              </a:xfrm>
              <a:prstGeom prst="rect">
                <a:avLst/>
              </a:prstGeom>
              <a:blipFill>
                <a:blip r:embed="rId7"/>
                <a:stretch>
                  <a:fillRect t="-23529" r="-4982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xmlns="" id="{E6A5877C-6DF6-4845-AFCA-99FB9937F7D2}"/>
                  </a:ext>
                </a:extLst>
              </p:cNvPr>
              <p:cNvSpPr txBox="1"/>
              <p:nvPr/>
            </p:nvSpPr>
            <p:spPr>
              <a:xfrm>
                <a:off x="4500104" y="3596379"/>
                <a:ext cx="1639423" cy="402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6A5877C-6DF6-4845-AFCA-99FB9937F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04" y="3596379"/>
                <a:ext cx="1639423" cy="402418"/>
              </a:xfrm>
              <a:prstGeom prst="rect">
                <a:avLst/>
              </a:prstGeom>
              <a:blipFill>
                <a:blip r:embed="rId8"/>
                <a:stretch>
                  <a:fillRect l="-2602" t="-18182" r="-17472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xmlns="" id="{C2744618-C39F-4A5B-98D7-5C64C4427E98}"/>
                  </a:ext>
                </a:extLst>
              </p:cNvPr>
              <p:cNvSpPr txBox="1"/>
              <p:nvPr/>
            </p:nvSpPr>
            <p:spPr>
              <a:xfrm>
                <a:off x="1594229" y="4037052"/>
                <a:ext cx="2193421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000" b="1" i="0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pPr>
                        <m:e>
                          <m:r>
                            <a:rPr lang="zh-CN" altLang="en-US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𝛈</m:t>
                          </m:r>
                        </m:e>
                        <m:sup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sz="2000" b="1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2744618-C39F-4A5B-98D7-5C64C4427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29" y="4037052"/>
                <a:ext cx="2193421" cy="314766"/>
              </a:xfrm>
              <a:prstGeom prst="rect">
                <a:avLst/>
              </a:prstGeom>
              <a:blipFill>
                <a:blip r:embed="rId9"/>
                <a:stretch>
                  <a:fillRect l="-2228" t="-21154" r="-111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xmlns="" id="{7402E326-8831-4F3B-9614-781E435DF5E2}"/>
                  </a:ext>
                </a:extLst>
              </p:cNvPr>
              <p:cNvSpPr txBox="1"/>
              <p:nvPr/>
            </p:nvSpPr>
            <p:spPr>
              <a:xfrm>
                <a:off x="1626611" y="4533208"/>
                <a:ext cx="1075166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𝒌</m:t>
                      </m:r>
                      <m:sSup>
                        <m:sSupPr>
                          <m:ctrlP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pPr>
                        <m:e>
                          <m:r>
                            <a:rPr lang="zh-CN" altLang="en-US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𝛈</m:t>
                          </m:r>
                        </m:e>
                        <m:sup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sz="2000" b="1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entury Gothic" panose="020B0502020202020204" pitchFamily="34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402E326-8831-4F3B-9614-781E435DF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611" y="4533208"/>
                <a:ext cx="1075166" cy="314766"/>
              </a:xfrm>
              <a:prstGeom prst="rect">
                <a:avLst/>
              </a:prstGeom>
              <a:blipFill>
                <a:blip r:embed="rId10"/>
                <a:stretch>
                  <a:fillRect l="-4545" t="-3922" r="-2273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xmlns="" id="{DFB24AEB-7A03-4C0E-8D39-EDC1A4A16088}"/>
                  </a:ext>
                </a:extLst>
              </p:cNvPr>
              <p:cNvSpPr/>
              <p:nvPr/>
            </p:nvSpPr>
            <p:spPr>
              <a:xfrm>
                <a:off x="781083" y="5085318"/>
                <a:ext cx="4920514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zh-CN" altLang="en-US" sz="20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𝜼𝜸</m:t>
                      </m:r>
                      <m:r>
                        <a:rPr lang="zh-CN" altLang="en-US" sz="2000" b="1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entury Gothic" panose="020B050202020202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𝒐𝒑𝒕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𝒐𝒑𝒕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rad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DFB24AEB-7A03-4C0E-8D39-EDC1A4A16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83" y="5085318"/>
                <a:ext cx="4920514" cy="477438"/>
              </a:xfrm>
              <a:prstGeom prst="rect">
                <a:avLst/>
              </a:prstGeom>
              <a:blipFill>
                <a:blip r:embed="rId11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xmlns="" id="{201FD3B9-62F1-4C66-8FF8-46EFE7EA0955}"/>
                  </a:ext>
                </a:extLst>
              </p:cNvPr>
              <p:cNvSpPr/>
              <p:nvPr/>
            </p:nvSpPr>
            <p:spPr>
              <a:xfrm>
                <a:off x="1783321" y="5800100"/>
                <a:ext cx="1604605" cy="407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201FD3B9-62F1-4C66-8FF8-46EFE7EA0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321" y="5800100"/>
                <a:ext cx="1604605" cy="407099"/>
              </a:xfrm>
              <a:prstGeom prst="rect">
                <a:avLst/>
              </a:prstGeom>
              <a:blipFill>
                <a:blip r:embed="rId12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xmlns="" id="{967B61B0-E775-4FBD-A548-0D05797E4D3B}"/>
                  </a:ext>
                </a:extLst>
              </p:cNvPr>
              <p:cNvSpPr/>
              <p:nvPr/>
            </p:nvSpPr>
            <p:spPr>
              <a:xfrm>
                <a:off x="4145645" y="5562756"/>
                <a:ext cx="1342226" cy="8525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𝑹</m:t>
                                  </m:r>
                                </m:num>
                                <m:den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𝜸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967B61B0-E775-4FBD-A548-0D05797E4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645" y="5562756"/>
                <a:ext cx="1342226" cy="8525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箭头: 右 32">
            <a:extLst>
              <a:ext uri="{FF2B5EF4-FFF2-40B4-BE49-F238E27FC236}">
                <a16:creationId xmlns:a16="http://schemas.microsoft.com/office/drawing/2014/main" xmlns="" id="{E4D0D455-5AED-48D5-BB92-6DA8010060BB}"/>
              </a:ext>
            </a:extLst>
          </p:cNvPr>
          <p:cNvSpPr/>
          <p:nvPr/>
        </p:nvSpPr>
        <p:spPr>
          <a:xfrm>
            <a:off x="3533142" y="5845109"/>
            <a:ext cx="509016" cy="31423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85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4" grpId="0"/>
      <p:bldP spid="26" grpId="0"/>
      <p:bldP spid="27" grpId="0"/>
      <p:bldP spid="19" grpId="0"/>
      <p:bldP spid="28" grpId="0"/>
      <p:bldP spid="29" grpId="0"/>
      <p:bldP spid="30" grpId="0"/>
      <p:bldP spid="31" grpId="0"/>
      <p:bldP spid="32" grpId="0"/>
      <p:bldP spid="3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067B0C1-D9F0-4473-AE34-A70A4247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感知机学习算法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xmlns="" id="{A4E8B4F5-A28A-48D5-B0D4-28111FD3E0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感知机学习算法的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对偶形式</a:t>
                </a:r>
                <a:r>
                  <a:rPr lang="zh-CN" altLang="en-US" b="1" dirty="0"/>
                  <a:t>：参数标记为</a:t>
                </a:r>
                <a:r>
                  <a:rPr lang="en-US" altLang="zh-CN" b="1" dirty="0"/>
                  <a:t>x</a:t>
                </a:r>
                <a:r>
                  <a:rPr lang="zh-CN" altLang="en-US" b="1" dirty="0"/>
                  <a:t>和</a:t>
                </a:r>
                <a:r>
                  <a:rPr lang="en-US" altLang="zh-CN" b="1" dirty="0"/>
                  <a:t>y</a:t>
                </a:r>
                <a:r>
                  <a:rPr lang="zh-CN" altLang="en-US" b="1" dirty="0"/>
                  <a:t>的线性组合形式</a:t>
                </a:r>
                <a:endParaRPr lang="en-US" altLang="zh-CN" b="1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;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逐步修改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，设修改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次，则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关于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的增量分别是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，这里有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A4E8B4F5-A28A-48D5-B0D4-28111FD3E0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452" y="1253331"/>
                <a:ext cx="10002395" cy="5061744"/>
              </a:xfrm>
              <a:blipFill>
                <a:blip r:embed="rId3"/>
                <a:stretch>
                  <a:fillRect l="-1097" r="-1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52FC244-D587-4277-89DF-437A9A365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53" y="4320300"/>
            <a:ext cx="2924977" cy="235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38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067B0C1-D9F0-4473-AE34-A70A4247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感知机学习算法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F08B7E8A-A9BE-4DF4-8C0C-AA60B105C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5" y="1274108"/>
            <a:ext cx="9602540" cy="163852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D98A1D1-6A20-4790-8181-3AA2220CF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48" y="2561613"/>
            <a:ext cx="7677772" cy="36256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32B8B1C6-D2C8-4C55-911F-6F6A9042F99C}"/>
              </a:ext>
            </a:extLst>
          </p:cNvPr>
          <p:cNvSpPr/>
          <p:nvPr/>
        </p:nvSpPr>
        <p:spPr>
          <a:xfrm>
            <a:off x="3131563" y="4578199"/>
            <a:ext cx="571500" cy="428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爆炸形: 8 pt  8">
                <a:extLst>
                  <a:ext uri="{FF2B5EF4-FFF2-40B4-BE49-F238E27FC236}">
                    <a16:creationId xmlns:a16="http://schemas.microsoft.com/office/drawing/2014/main" xmlns="" id="{D29829D5-3DB4-48FD-BB8C-9480922C90B5}"/>
                  </a:ext>
                </a:extLst>
              </p:cNvPr>
              <p:cNvSpPr/>
              <p:nvPr/>
            </p:nvSpPr>
            <p:spPr>
              <a:xfrm>
                <a:off x="8015423" y="3757612"/>
                <a:ext cx="4124325" cy="2281238"/>
              </a:xfrm>
              <a:prstGeom prst="irregularSeal1">
                <a:avLst/>
              </a:prstGeom>
              <a:noFill/>
              <a:ln w="22225">
                <a:solidFill>
                  <a:srgbClr val="0085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Gram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矩阵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爆炸形: 8 pt  8">
                <a:extLst>
                  <a:ext uri="{FF2B5EF4-FFF2-40B4-BE49-F238E27FC236}">
                    <a16:creationId xmlns:a16="http://schemas.microsoft.com/office/drawing/2014/main" id="{D29829D5-3DB4-48FD-BB8C-9480922C90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423" y="3757612"/>
                <a:ext cx="4124325" cy="2281238"/>
              </a:xfrm>
              <a:prstGeom prst="irregularSeal1">
                <a:avLst/>
              </a:prstGeom>
              <a:blipFill>
                <a:blip r:embed="rId5"/>
                <a:stretch>
                  <a:fillRect/>
                </a:stretch>
              </a:blipFill>
              <a:ln w="22225">
                <a:solidFill>
                  <a:srgbClr val="0085B4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1072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0249AB2-8A2D-4C99-A6CB-D87499C2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作业一：感知机的实现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A51AB60-43A2-40DB-9664-14077250F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python</a:t>
            </a:r>
            <a:r>
              <a:rPr lang="zh-CN" altLang="en-US" dirty="0"/>
              <a:t>编写感知机模型，实现</a:t>
            </a:r>
            <a:r>
              <a:rPr lang="en-US" altLang="zh-CN" dirty="0"/>
              <a:t>and</a:t>
            </a:r>
            <a:r>
              <a:rPr lang="zh-CN" altLang="en-US" dirty="0"/>
              <a:t>和</a:t>
            </a:r>
            <a:r>
              <a:rPr lang="en-US" altLang="zh-CN" dirty="0"/>
              <a:t>or</a:t>
            </a:r>
            <a:r>
              <a:rPr lang="zh-CN" altLang="en-US" dirty="0"/>
              <a:t>函数</a:t>
            </a:r>
            <a:endParaRPr lang="en-US" altLang="zh-CN" dirty="0"/>
          </a:p>
          <a:p>
            <a:r>
              <a:rPr lang="zh-CN" altLang="en-US" dirty="0"/>
              <a:t>要求：不能调用包；输出最后感知机的决策函数</a:t>
            </a:r>
            <a:endParaRPr lang="en-US" altLang="zh-CN" dirty="0"/>
          </a:p>
          <a:p>
            <a:r>
              <a:rPr lang="zh-CN" altLang="en-US" dirty="0"/>
              <a:t>提交：</a:t>
            </a:r>
            <a:endParaRPr lang="en-US" altLang="zh-CN" dirty="0"/>
          </a:p>
          <a:p>
            <a:pPr lvl="1"/>
            <a:r>
              <a:rPr lang="zh-CN" altLang="en-US" dirty="0"/>
              <a:t>可执行的程序包，命名：“</a:t>
            </a:r>
            <a:r>
              <a:rPr lang="en-US" altLang="zh-CN" dirty="0">
                <a:solidFill>
                  <a:srgbClr val="FF0000"/>
                </a:solidFill>
              </a:rPr>
              <a:t>1_</a:t>
            </a:r>
            <a:r>
              <a:rPr lang="zh-CN" altLang="en-US" dirty="0">
                <a:solidFill>
                  <a:srgbClr val="FF0000"/>
                </a:solidFill>
              </a:rPr>
              <a:t>学号</a:t>
            </a:r>
            <a:r>
              <a:rPr lang="en-US" altLang="zh-CN" dirty="0">
                <a:solidFill>
                  <a:srgbClr val="FF0000"/>
                </a:solidFill>
              </a:rPr>
              <a:t>_</a:t>
            </a:r>
            <a:r>
              <a:rPr lang="zh-CN" altLang="en-US" dirty="0">
                <a:solidFill>
                  <a:srgbClr val="FF0000"/>
                </a:solidFill>
              </a:rPr>
              <a:t>名字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zh-CN" altLang="en-US" dirty="0"/>
              <a:t>提交到邮箱：</a:t>
            </a:r>
            <a:r>
              <a:rPr lang="en-US" altLang="zh-CN" dirty="0">
                <a:hlinkClick r:id="rId3"/>
              </a:rPr>
              <a:t>ML2020_spring@163.com</a:t>
            </a:r>
            <a:endParaRPr lang="en-US" altLang="zh-CN" dirty="0"/>
          </a:p>
          <a:p>
            <a:pPr lvl="1"/>
            <a:r>
              <a:rPr lang="zh-CN" altLang="en-US" dirty="0"/>
              <a:t>时间：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26</a:t>
            </a:r>
            <a:r>
              <a:rPr lang="zh-CN" altLang="en-US" dirty="0"/>
              <a:t>日之前</a:t>
            </a:r>
          </a:p>
        </p:txBody>
      </p:sp>
    </p:spTree>
    <p:extLst>
      <p:ext uri="{BB962C8B-B14F-4D97-AF65-F5344CB8AC3E}">
        <p14:creationId xmlns:p14="http://schemas.microsoft.com/office/powerpoint/2010/main" val="4101522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751F89C-E563-4BFB-9E14-E3BB8A3D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2: Goodness of Function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EE4DCA8-09F4-4C6B-AB35-2514B97C8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內容版面配置區 8">
            <a:extLst>
              <a:ext uri="{FF2B5EF4-FFF2-40B4-BE49-F238E27FC236}">
                <a16:creationId xmlns:a16="http://schemas.microsoft.com/office/drawing/2014/main" xmlns="" id="{EB81A0B1-D4AF-4EF5-96B3-38EB9DB52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87" y="1761030"/>
            <a:ext cx="6204093" cy="4176711"/>
          </a:xfrm>
          <a:prstGeom prst="rect">
            <a:avLst/>
          </a:prstGeom>
        </p:spPr>
      </p:pic>
      <p:sp>
        <p:nvSpPr>
          <p:cNvPr id="6" name="文字方塊 10">
            <a:extLst>
              <a:ext uri="{FF2B5EF4-FFF2-40B4-BE49-F238E27FC236}">
                <a16:creationId xmlns:a16="http://schemas.microsoft.com/office/drawing/2014/main" xmlns="" id="{5CCA5275-037A-4CC9-9CF7-E9C0807DA068}"/>
              </a:ext>
            </a:extLst>
          </p:cNvPr>
          <p:cNvSpPr txBox="1"/>
          <p:nvPr/>
        </p:nvSpPr>
        <p:spPr>
          <a:xfrm>
            <a:off x="2034665" y="1761030"/>
            <a:ext cx="1985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Training Data: 10 </a:t>
            </a:r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pokemons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11">
                <a:extLst>
                  <a:ext uri="{FF2B5EF4-FFF2-40B4-BE49-F238E27FC236}">
                    <a16:creationId xmlns:a16="http://schemas.microsoft.com/office/drawing/2014/main" xmlns="" id="{A2527A77-E0F2-4BA3-90CA-2A972C0F53CD}"/>
                  </a:ext>
                </a:extLst>
              </p:cNvPr>
              <p:cNvSpPr txBox="1"/>
              <p:nvPr/>
            </p:nvSpPr>
            <p:spPr>
              <a:xfrm>
                <a:off x="5959599" y="3264534"/>
                <a:ext cx="1239121" cy="438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𝑐𝑝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文字方塊 11">
                <a:extLst>
                  <a:ext uri="{FF2B5EF4-FFF2-40B4-BE49-F238E27FC236}">
                    <a16:creationId xmlns:a16="http://schemas.microsoft.com/office/drawing/2014/main" id="{A2527A77-E0F2-4BA3-90CA-2A972C0F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599" y="3264534"/>
                <a:ext cx="1239121" cy="4380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13">
            <a:extLst>
              <a:ext uri="{FF2B5EF4-FFF2-40B4-BE49-F238E27FC236}">
                <a16:creationId xmlns:a16="http://schemas.microsoft.com/office/drawing/2014/main" xmlns="" id="{56FEDD65-93D1-42DD-8AF8-E67963B277CE}"/>
              </a:ext>
            </a:extLst>
          </p:cNvPr>
          <p:cNvCxnSpPr/>
          <p:nvPr/>
        </p:nvCxnSpPr>
        <p:spPr>
          <a:xfrm flipH="1" flipV="1">
            <a:off x="6579160" y="3725101"/>
            <a:ext cx="130627" cy="75123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14">
                <a:extLst>
                  <a:ext uri="{FF2B5EF4-FFF2-40B4-BE49-F238E27FC236}">
                    <a16:creationId xmlns:a16="http://schemas.microsoft.com/office/drawing/2014/main" xmlns="" id="{990748E6-4AAF-4E34-96DA-DBF2B973AEC4}"/>
                  </a:ext>
                </a:extLst>
              </p:cNvPr>
              <p:cNvSpPr txBox="1"/>
              <p:nvPr/>
            </p:nvSpPr>
            <p:spPr>
              <a:xfrm>
                <a:off x="2292297" y="2829538"/>
                <a:ext cx="1077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文字方塊 14">
                <a:extLst>
                  <a:ext uri="{FF2B5EF4-FFF2-40B4-BE49-F238E27FC236}">
                    <a16:creationId xmlns:a16="http://schemas.microsoft.com/office/drawing/2014/main" id="{990748E6-4AAF-4E34-96DA-DBF2B973A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97" y="2829538"/>
                <a:ext cx="1077025" cy="369332"/>
              </a:xfrm>
              <a:prstGeom prst="rect">
                <a:avLst/>
              </a:prstGeom>
              <a:blipFill>
                <a:blip r:embed="rId4"/>
                <a:stretch>
                  <a:fillRect t="-16393" r="-1694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15">
                <a:extLst>
                  <a:ext uri="{FF2B5EF4-FFF2-40B4-BE49-F238E27FC236}">
                    <a16:creationId xmlns:a16="http://schemas.microsoft.com/office/drawing/2014/main" xmlns="" id="{3669F6E7-50DF-475D-9B33-D2F3BAD8901D}"/>
                  </a:ext>
                </a:extLst>
              </p:cNvPr>
              <p:cNvSpPr txBox="1"/>
              <p:nvPr/>
            </p:nvSpPr>
            <p:spPr>
              <a:xfrm>
                <a:off x="2292296" y="3373824"/>
                <a:ext cx="10902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" name="文字方塊 15">
                <a:extLst>
                  <a:ext uri="{FF2B5EF4-FFF2-40B4-BE49-F238E27FC236}">
                    <a16:creationId xmlns:a16="http://schemas.microsoft.com/office/drawing/2014/main" id="{3669F6E7-50DF-475D-9B33-D2F3BAD89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96" y="3373824"/>
                <a:ext cx="1090235" cy="369332"/>
              </a:xfrm>
              <a:prstGeom prst="rect">
                <a:avLst/>
              </a:prstGeom>
              <a:blipFill>
                <a:blip r:embed="rId5"/>
                <a:stretch>
                  <a:fillRect t="-16393" r="-1620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6">
                <a:extLst>
                  <a:ext uri="{FF2B5EF4-FFF2-40B4-BE49-F238E27FC236}">
                    <a16:creationId xmlns:a16="http://schemas.microsoft.com/office/drawing/2014/main" xmlns="" id="{1E51E21E-347B-4C54-BE03-C04C226325C3}"/>
                  </a:ext>
                </a:extLst>
              </p:cNvPr>
              <p:cNvSpPr txBox="1"/>
              <p:nvPr/>
            </p:nvSpPr>
            <p:spPr>
              <a:xfrm>
                <a:off x="2285691" y="4708815"/>
                <a:ext cx="13367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1" name="文字方塊 16">
                <a:extLst>
                  <a:ext uri="{FF2B5EF4-FFF2-40B4-BE49-F238E27FC236}">
                    <a16:creationId xmlns:a16="http://schemas.microsoft.com/office/drawing/2014/main" id="{1E51E21E-347B-4C54-BE03-C04C22632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691" y="4708815"/>
                <a:ext cx="1336713" cy="369332"/>
              </a:xfrm>
              <a:prstGeom prst="rect">
                <a:avLst/>
              </a:prstGeom>
              <a:blipFill>
                <a:blip r:embed="rId6"/>
                <a:stretch>
                  <a:fillRect t="-16393" r="-365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7">
                <a:extLst>
                  <a:ext uri="{FF2B5EF4-FFF2-40B4-BE49-F238E27FC236}">
                    <a16:creationId xmlns:a16="http://schemas.microsoft.com/office/drawing/2014/main" xmlns="" id="{44ABDBC8-38C4-4D24-9BAB-C1E38EDF3406}"/>
                  </a:ext>
                </a:extLst>
              </p:cNvPr>
              <p:cNvSpPr txBox="1"/>
              <p:nvPr/>
            </p:nvSpPr>
            <p:spPr>
              <a:xfrm rot="5400000">
                <a:off x="2576451" y="4012444"/>
                <a:ext cx="6801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文字方塊 17">
                <a:extLst>
                  <a:ext uri="{FF2B5EF4-FFF2-40B4-BE49-F238E27FC236}">
                    <a16:creationId xmlns:a16="http://schemas.microsoft.com/office/drawing/2014/main" id="{44ABDBC8-38C4-4D24-9BAB-C1E38EDF3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576451" y="4012444"/>
                <a:ext cx="68018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xmlns="" id="{C51FE430-7345-44CF-ABB5-AB96B3FA786C}"/>
                  </a:ext>
                </a:extLst>
              </p:cNvPr>
              <p:cNvSpPr txBox="1"/>
              <p:nvPr/>
            </p:nvSpPr>
            <p:spPr>
              <a:xfrm>
                <a:off x="8127913" y="5626898"/>
                <a:ext cx="499816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51FE430-7345-44CF-ABB5-AB96B3FA7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13" y="5626898"/>
                <a:ext cx="499816" cy="397866"/>
              </a:xfrm>
              <a:prstGeom prst="rect">
                <a:avLst/>
              </a:prstGeom>
              <a:blipFill>
                <a:blip r:embed="rId8"/>
                <a:stretch>
                  <a:fillRect l="-7317" r="-6098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8">
                <a:extLst>
                  <a:ext uri="{FF2B5EF4-FFF2-40B4-BE49-F238E27FC236}">
                    <a16:creationId xmlns:a16="http://schemas.microsoft.com/office/drawing/2014/main" xmlns="" id="{6AC83FCB-BDBF-46E5-B904-AB8286DC26F7}"/>
                  </a:ext>
                </a:extLst>
              </p:cNvPr>
              <p:cNvSpPr txBox="1"/>
              <p:nvPr/>
            </p:nvSpPr>
            <p:spPr>
              <a:xfrm>
                <a:off x="4211386" y="4514890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4" name="文字方塊 18">
                <a:extLst>
                  <a:ext uri="{FF2B5EF4-FFF2-40B4-BE49-F238E27FC236}">
                    <a16:creationId xmlns:a16="http://schemas.microsoft.com/office/drawing/2014/main" id="{6AC83FCB-BDBF-46E5-B904-AB8286DC2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386" y="4514890"/>
                <a:ext cx="245708" cy="369332"/>
              </a:xfrm>
              <a:prstGeom prst="rect">
                <a:avLst/>
              </a:prstGeom>
              <a:blipFill>
                <a:blip r:embed="rId9"/>
                <a:stretch>
                  <a:fillRect l="-30000" t="-18333" r="-775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9">
            <a:extLst>
              <a:ext uri="{FF2B5EF4-FFF2-40B4-BE49-F238E27FC236}">
                <a16:creationId xmlns:a16="http://schemas.microsoft.com/office/drawing/2014/main" xmlns="" id="{564A7C08-0E5B-4639-B9B3-5C2788A69BEC}"/>
              </a:ext>
            </a:extLst>
          </p:cNvPr>
          <p:cNvSpPr txBox="1"/>
          <p:nvPr/>
        </p:nvSpPr>
        <p:spPr>
          <a:xfrm>
            <a:off x="2034665" y="5345888"/>
            <a:ext cx="2697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This is real data.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79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2F5D523-08FC-4F8C-9A4D-31E206CF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2: Goodness of Function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3B1E2A7-FDDA-4AAF-B271-1C2290A7A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24">
                <a:extLst>
                  <a:ext uri="{FF2B5EF4-FFF2-40B4-BE49-F238E27FC236}">
                    <a16:creationId xmlns:a16="http://schemas.microsoft.com/office/drawing/2014/main" xmlns="" id="{7EC9C820-567C-4B24-95A6-25B9F700F848}"/>
                  </a:ext>
                </a:extLst>
              </p:cNvPr>
              <p:cNvSpPr txBox="1"/>
              <p:nvPr/>
            </p:nvSpPr>
            <p:spPr>
              <a:xfrm>
                <a:off x="4899576" y="3399280"/>
                <a:ext cx="5414243" cy="1303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𝑐𝑝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文字方塊 24">
                <a:extLst>
                  <a:ext uri="{FF2B5EF4-FFF2-40B4-BE49-F238E27FC236}">
                    <a16:creationId xmlns:a16="http://schemas.microsoft.com/office/drawing/2014/main" id="{7EC9C820-567C-4B24-95A6-25B9F700F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576" y="3399280"/>
                <a:ext cx="5414243" cy="1303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圓柱 5">
            <a:extLst>
              <a:ext uri="{FF2B5EF4-FFF2-40B4-BE49-F238E27FC236}">
                <a16:creationId xmlns:a16="http://schemas.microsoft.com/office/drawing/2014/main" xmlns="" id="{D5F7339E-25A1-4604-A302-8AC814A422F7}"/>
              </a:ext>
            </a:extLst>
          </p:cNvPr>
          <p:cNvSpPr/>
          <p:nvPr/>
        </p:nvSpPr>
        <p:spPr>
          <a:xfrm>
            <a:off x="2612601" y="2034600"/>
            <a:ext cx="1636295" cy="1090863"/>
          </a:xfrm>
          <a:prstGeom prst="can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 set of function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6" name="Object 12">
            <a:extLst>
              <a:ext uri="{FF2B5EF4-FFF2-40B4-BE49-F238E27FC236}">
                <a16:creationId xmlns:a16="http://schemas.microsoft.com/office/drawing/2014/main" xmlns="" id="{96500654-123A-47C4-8357-3F8A1131A7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4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1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6" name="Object 12">
                        <a:extLst>
                          <a:ext uri="{FF2B5EF4-FFF2-40B4-BE49-F238E27FC236}">
                            <a16:creationId xmlns:a16="http://schemas.microsoft.com/office/drawing/2014/main" xmlns="" id="{96500654-123A-47C4-8357-3F8A1131A7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F14D346D-F6DF-45C9-AC8D-208D33593581}"/>
              </a:ext>
            </a:extLst>
          </p:cNvPr>
          <p:cNvSpPr txBox="1"/>
          <p:nvPr/>
        </p:nvSpPr>
        <p:spPr>
          <a:xfrm>
            <a:off x="4344746" y="2127572"/>
            <a:ext cx="1205154" cy="523220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Model</a:t>
            </a:r>
            <a:endParaRPr lang="zh-TW" altLang="en-US" sz="28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圓柱 22">
            <a:extLst>
              <a:ext uri="{FF2B5EF4-FFF2-40B4-BE49-F238E27FC236}">
                <a16:creationId xmlns:a16="http://schemas.microsoft.com/office/drawing/2014/main" xmlns="" id="{370A1A28-E7C4-4B9B-BA94-86A193DBAC2E}"/>
              </a:ext>
            </a:extLst>
          </p:cNvPr>
          <p:cNvSpPr/>
          <p:nvPr/>
        </p:nvSpPr>
        <p:spPr>
          <a:xfrm>
            <a:off x="2553822" y="5215693"/>
            <a:ext cx="1636295" cy="1090863"/>
          </a:xfrm>
          <a:prstGeom prst="can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Training</a:t>
            </a:r>
          </a:p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Data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圓角矩形 26">
            <a:extLst>
              <a:ext uri="{FF2B5EF4-FFF2-40B4-BE49-F238E27FC236}">
                <a16:creationId xmlns:a16="http://schemas.microsoft.com/office/drawing/2014/main" xmlns="" id="{8F9800C9-8DAB-4F50-B8B6-9C30943CD7D6}"/>
              </a:ext>
            </a:extLst>
          </p:cNvPr>
          <p:cNvSpPr/>
          <p:nvPr/>
        </p:nvSpPr>
        <p:spPr>
          <a:xfrm>
            <a:off x="2415921" y="3661531"/>
            <a:ext cx="1912095" cy="1090863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Goodness of function f</a:t>
            </a:r>
            <a:endParaRPr lang="en-US" altLang="zh-TW" sz="2400" kern="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0" name="直線單箭頭接點 10">
            <a:extLst>
              <a:ext uri="{FF2B5EF4-FFF2-40B4-BE49-F238E27FC236}">
                <a16:creationId xmlns:a16="http://schemas.microsoft.com/office/drawing/2014/main" xmlns="" id="{EB851EE8-5397-4548-ACCE-9BA98B7723E5}"/>
              </a:ext>
            </a:extLst>
          </p:cNvPr>
          <p:cNvCxnSpPr/>
          <p:nvPr/>
        </p:nvCxnSpPr>
        <p:spPr>
          <a:xfrm flipV="1">
            <a:off x="3393025" y="4774165"/>
            <a:ext cx="0" cy="54543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1">
            <a:extLst>
              <a:ext uri="{FF2B5EF4-FFF2-40B4-BE49-F238E27FC236}">
                <a16:creationId xmlns:a16="http://schemas.microsoft.com/office/drawing/2014/main" xmlns="" id="{7E6DC2B8-BFCB-4C54-B5D3-51D7F9621F12}"/>
              </a:ext>
            </a:extLst>
          </p:cNvPr>
          <p:cNvCxnSpPr/>
          <p:nvPr/>
        </p:nvCxnSpPr>
        <p:spPr>
          <a:xfrm>
            <a:off x="3393025" y="3158798"/>
            <a:ext cx="0" cy="48096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2">
                <a:extLst>
                  <a:ext uri="{FF2B5EF4-FFF2-40B4-BE49-F238E27FC236}">
                    <a16:creationId xmlns:a16="http://schemas.microsoft.com/office/drawing/2014/main" xmlns="" id="{286A0C96-E9F7-46A2-B2A5-591982E1C5C4}"/>
                  </a:ext>
                </a:extLst>
              </p:cNvPr>
              <p:cNvSpPr txBox="1"/>
              <p:nvPr/>
            </p:nvSpPr>
            <p:spPr>
              <a:xfrm>
                <a:off x="5969143" y="1928301"/>
                <a:ext cx="25131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Loss function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</a:t>
                </a:r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文字方塊 2">
                <a:extLst>
                  <a:ext uri="{FF2B5EF4-FFF2-40B4-BE49-F238E27FC236}">
                    <a16:creationId xmlns:a16="http://schemas.microsoft.com/office/drawing/2014/main" id="{286A0C96-E9F7-46A2-B2A5-591982E1C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143" y="1928301"/>
                <a:ext cx="2513168" cy="523220"/>
              </a:xfrm>
              <a:prstGeom prst="rect">
                <a:avLst/>
              </a:prstGeom>
              <a:blipFill>
                <a:blip r:embed="rId6"/>
                <a:stretch>
                  <a:fillRect l="-4854" t="-10465" r="-315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8">
                <a:extLst>
                  <a:ext uri="{FF2B5EF4-FFF2-40B4-BE49-F238E27FC236}">
                    <a16:creationId xmlns:a16="http://schemas.microsoft.com/office/drawing/2014/main" xmlns="" id="{1697E408-984A-47C9-9961-98C7869C0145}"/>
                  </a:ext>
                </a:extLst>
              </p:cNvPr>
              <p:cNvSpPr txBox="1"/>
              <p:nvPr/>
            </p:nvSpPr>
            <p:spPr>
              <a:xfrm>
                <a:off x="4717621" y="3806010"/>
                <a:ext cx="13438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3" name="文字方塊 18">
                <a:extLst>
                  <a:ext uri="{FF2B5EF4-FFF2-40B4-BE49-F238E27FC236}">
                    <a16:creationId xmlns:a16="http://schemas.microsoft.com/office/drawing/2014/main" id="{1697E408-984A-47C9-9961-98C7869C0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621" y="3806010"/>
                <a:ext cx="134388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9">
                <a:extLst>
                  <a:ext uri="{FF2B5EF4-FFF2-40B4-BE49-F238E27FC236}">
                    <a16:creationId xmlns:a16="http://schemas.microsoft.com/office/drawing/2014/main" xmlns="" id="{884F7680-06CF-45D0-AB24-1DF13B635765}"/>
                  </a:ext>
                </a:extLst>
              </p:cNvPr>
              <p:cNvSpPr txBox="1"/>
              <p:nvPr/>
            </p:nvSpPr>
            <p:spPr>
              <a:xfrm>
                <a:off x="5638991" y="5348512"/>
                <a:ext cx="4984124" cy="1303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𝑐𝑝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4" name="文字方塊 19">
                <a:extLst>
                  <a:ext uri="{FF2B5EF4-FFF2-40B4-BE49-F238E27FC236}">
                    <a16:creationId xmlns:a16="http://schemas.microsoft.com/office/drawing/2014/main" id="{884F7680-06CF-45D0-AB24-1DF13B635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991" y="5348512"/>
                <a:ext cx="4984124" cy="13036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8">
            <a:extLst>
              <a:ext uri="{FF2B5EF4-FFF2-40B4-BE49-F238E27FC236}">
                <a16:creationId xmlns:a16="http://schemas.microsoft.com/office/drawing/2014/main" xmlns="" id="{0DB0B562-BA6C-479B-8C65-8EC2BD9EBB86}"/>
              </a:ext>
            </a:extLst>
          </p:cNvPr>
          <p:cNvSpPr txBox="1"/>
          <p:nvPr/>
        </p:nvSpPr>
        <p:spPr>
          <a:xfrm>
            <a:off x="5965077" y="2438267"/>
            <a:ext cx="3846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Input: a function, output: how bad it is 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（误差）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6">
                <a:extLst>
                  <a:ext uri="{FF2B5EF4-FFF2-40B4-BE49-F238E27FC236}">
                    <a16:creationId xmlns:a16="http://schemas.microsoft.com/office/drawing/2014/main" xmlns="" id="{843DF855-CD2B-4876-8517-72D956044C34}"/>
                  </a:ext>
                </a:extLst>
              </p:cNvPr>
              <p:cNvSpPr txBox="1"/>
              <p:nvPr/>
            </p:nvSpPr>
            <p:spPr>
              <a:xfrm>
                <a:off x="2331084" y="1494711"/>
                <a:ext cx="224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y = b + w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sz="28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x</a:t>
                </a:r>
                <a:r>
                  <a:rPr lang="en-US" altLang="zh-TW" sz="2800" baseline="-25000" dirty="0" err="1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cp</a:t>
                </a:r>
                <a:endParaRPr lang="zh-TW" altLang="en-US" sz="280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6" name="文字方塊 16">
                <a:extLst>
                  <a:ext uri="{FF2B5EF4-FFF2-40B4-BE49-F238E27FC236}">
                    <a16:creationId xmlns:a16="http://schemas.microsoft.com/office/drawing/2014/main" id="{843DF855-CD2B-4876-8517-72D956044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084" y="1494711"/>
                <a:ext cx="2242292" cy="523220"/>
              </a:xfrm>
              <a:prstGeom prst="rect">
                <a:avLst/>
              </a:prstGeom>
              <a:blipFill>
                <a:blip r:embed="rId9"/>
                <a:stretch>
                  <a:fillRect l="-2174" t="-104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3">
            <a:extLst>
              <a:ext uri="{FF2B5EF4-FFF2-40B4-BE49-F238E27FC236}">
                <a16:creationId xmlns:a16="http://schemas.microsoft.com/office/drawing/2014/main" xmlns="" id="{06444DFF-82A6-4F28-AD49-1FF40CC8A46C}"/>
              </a:ext>
            </a:extLst>
          </p:cNvPr>
          <p:cNvSpPr txBox="1"/>
          <p:nvPr/>
        </p:nvSpPr>
        <p:spPr>
          <a:xfrm>
            <a:off x="8078812" y="4517515"/>
            <a:ext cx="2771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基于输入数据估计出来的输出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xmlns="" id="{D743277F-1E88-4238-8AD5-D39EBCCBEFF0}"/>
              </a:ext>
            </a:extLst>
          </p:cNvPr>
          <p:cNvSpPr txBox="1"/>
          <p:nvPr/>
        </p:nvSpPr>
        <p:spPr>
          <a:xfrm>
            <a:off x="6983233" y="3307363"/>
            <a:ext cx="249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  <a:latin typeface="Calibri" panose="020F0502020204030204"/>
                <a:ea typeface="新細明體" panose="02020500000000000000" pitchFamily="18" charset="-120"/>
              </a:rPr>
              <a:t>Estimation error</a:t>
            </a:r>
            <a:endParaRPr lang="zh-TW" altLang="en-US" sz="2400" dirty="0">
              <a:solidFill>
                <a:srgbClr val="0070C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9" name="直線接點 13">
            <a:extLst>
              <a:ext uri="{FF2B5EF4-FFF2-40B4-BE49-F238E27FC236}">
                <a16:creationId xmlns:a16="http://schemas.microsoft.com/office/drawing/2014/main" xmlns="" id="{D1A548AC-D795-478A-B6B7-CCFB77D36B5F}"/>
              </a:ext>
            </a:extLst>
          </p:cNvPr>
          <p:cNvCxnSpPr>
            <a:cxnSpLocks/>
          </p:cNvCxnSpPr>
          <p:nvPr/>
        </p:nvCxnSpPr>
        <p:spPr>
          <a:xfrm>
            <a:off x="7888438" y="4329230"/>
            <a:ext cx="1014262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3318573F-5D7E-4F45-AA38-F10C0C2C51CB}"/>
              </a:ext>
            </a:extLst>
          </p:cNvPr>
          <p:cNvSpPr/>
          <p:nvPr/>
        </p:nvSpPr>
        <p:spPr>
          <a:xfrm>
            <a:off x="6899324" y="3684587"/>
            <a:ext cx="2358977" cy="780643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文字方塊 23">
            <a:extLst>
              <a:ext uri="{FF2B5EF4-FFF2-40B4-BE49-F238E27FC236}">
                <a16:creationId xmlns:a16="http://schemas.microsoft.com/office/drawing/2014/main" xmlns="" id="{81A7F743-732B-4651-94C3-70874F282E7D}"/>
              </a:ext>
            </a:extLst>
          </p:cNvPr>
          <p:cNvSpPr txBox="1"/>
          <p:nvPr/>
        </p:nvSpPr>
        <p:spPr>
          <a:xfrm>
            <a:off x="5253735" y="4658913"/>
            <a:ext cx="2825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所有的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sample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求和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2" name="直線接點 20">
            <a:extLst>
              <a:ext uri="{FF2B5EF4-FFF2-40B4-BE49-F238E27FC236}">
                <a16:creationId xmlns:a16="http://schemas.microsoft.com/office/drawing/2014/main" xmlns="" id="{AB9499AD-F2AA-459E-B681-79A6C84EA2FC}"/>
              </a:ext>
            </a:extLst>
          </p:cNvPr>
          <p:cNvCxnSpPr/>
          <p:nvPr/>
        </p:nvCxnSpPr>
        <p:spPr>
          <a:xfrm>
            <a:off x="6255417" y="4664806"/>
            <a:ext cx="618507" cy="0"/>
          </a:xfrm>
          <a:prstGeom prst="line">
            <a:avLst/>
          </a:prstGeom>
          <a:noFill/>
          <a:ln w="571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1">
                <a:extLst>
                  <a:ext uri="{FF2B5EF4-FFF2-40B4-BE49-F238E27FC236}">
                    <a16:creationId xmlns:a16="http://schemas.microsoft.com/office/drawing/2014/main" xmlns="" id="{718BD3FC-1E10-43E7-B526-7A9D7A96A49B}"/>
                  </a:ext>
                </a:extLst>
              </p:cNvPr>
              <p:cNvSpPr txBox="1"/>
              <p:nvPr/>
            </p:nvSpPr>
            <p:spPr>
              <a:xfrm>
                <a:off x="4861684" y="5261975"/>
                <a:ext cx="13937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3" name="文字方塊 21">
                <a:extLst>
                  <a:ext uri="{FF2B5EF4-FFF2-40B4-BE49-F238E27FC236}">
                    <a16:creationId xmlns:a16="http://schemas.microsoft.com/office/drawing/2014/main" id="{718BD3FC-1E10-43E7-B526-7A9D7A96A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84" y="5261975"/>
                <a:ext cx="139373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15">
            <a:extLst>
              <a:ext uri="{FF2B5EF4-FFF2-40B4-BE49-F238E27FC236}">
                <a16:creationId xmlns:a16="http://schemas.microsoft.com/office/drawing/2014/main" xmlns="" id="{0FFE0164-74FE-4BEE-A5B2-4592934FD811}"/>
              </a:ext>
            </a:extLst>
          </p:cNvPr>
          <p:cNvCxnSpPr>
            <a:cxnSpLocks/>
          </p:cNvCxnSpPr>
          <p:nvPr/>
        </p:nvCxnSpPr>
        <p:spPr>
          <a:xfrm>
            <a:off x="8395570" y="4346053"/>
            <a:ext cx="281011" cy="278013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箭號: 弧形右彎 26">
            <a:extLst>
              <a:ext uri="{FF2B5EF4-FFF2-40B4-BE49-F238E27FC236}">
                <a16:creationId xmlns:a16="http://schemas.microsoft.com/office/drawing/2014/main" xmlns="" id="{1FFE3660-433A-4313-BCB5-76021BB38676}"/>
              </a:ext>
            </a:extLst>
          </p:cNvPr>
          <p:cNvSpPr/>
          <p:nvPr/>
        </p:nvSpPr>
        <p:spPr>
          <a:xfrm>
            <a:off x="4500143" y="4074907"/>
            <a:ext cx="425880" cy="1448678"/>
          </a:xfrm>
          <a:prstGeom prst="curved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986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2" grpId="0"/>
      <p:bldP spid="13" grpId="0"/>
      <p:bldP spid="14" grpId="0"/>
      <p:bldP spid="15" grpId="0"/>
      <p:bldP spid="17" grpId="0"/>
      <p:bldP spid="18" grpId="0"/>
      <p:bldP spid="20" grpId="0" animBg="1"/>
      <p:bldP spid="21" grpId="0"/>
      <p:bldP spid="23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082F432-15D1-4B30-B439-82D66F06A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3: Best Function</a:t>
            </a:r>
            <a:endParaRPr lang="zh-CN" altLang="en-US" dirty="0"/>
          </a:p>
        </p:txBody>
      </p:sp>
      <p:sp>
        <p:nvSpPr>
          <p:cNvPr id="21" name="内容占位符 20">
            <a:extLst>
              <a:ext uri="{FF2B5EF4-FFF2-40B4-BE49-F238E27FC236}">
                <a16:creationId xmlns:a16="http://schemas.microsoft.com/office/drawing/2014/main" xmlns="" id="{09EF59D2-91F8-4527-A6C4-96F74C363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圓柱 5">
            <a:extLst>
              <a:ext uri="{FF2B5EF4-FFF2-40B4-BE49-F238E27FC236}">
                <a16:creationId xmlns:a16="http://schemas.microsoft.com/office/drawing/2014/main" xmlns="" id="{76AD472E-1DDD-49A1-9FF8-EDB1E0130386}"/>
              </a:ext>
            </a:extLst>
          </p:cNvPr>
          <p:cNvSpPr/>
          <p:nvPr/>
        </p:nvSpPr>
        <p:spPr>
          <a:xfrm>
            <a:off x="2612601" y="2034600"/>
            <a:ext cx="1636295" cy="1090863"/>
          </a:xfrm>
          <a:prstGeom prst="can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 set of function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xmlns="" id="{89C9252F-738B-43D2-A796-EDC9B74242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4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5" name="方程式" r:id="rId3" imgW="520560" imgH="215640" progId="Equation.3">
                  <p:embed/>
                </p:oleObj>
              </mc:Choice>
              <mc:Fallback>
                <p:oleObj name="方程式" r:id="rId3" imgW="520560" imgH="215640" progId="Equation.3">
                  <p:embed/>
                  <p:pic>
                    <p:nvPicPr>
                      <p:cNvPr id="5" name="Object 12">
                        <a:extLst>
                          <a:ext uri="{FF2B5EF4-FFF2-40B4-BE49-F238E27FC236}">
                            <a16:creationId xmlns:a16="http://schemas.microsoft.com/office/drawing/2014/main" xmlns="" id="{89C9252F-738B-43D2-A796-EDC9B74242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44012473-25CA-4F0A-872A-5E28A1657D90}"/>
              </a:ext>
            </a:extLst>
          </p:cNvPr>
          <p:cNvSpPr txBox="1"/>
          <p:nvPr/>
        </p:nvSpPr>
        <p:spPr>
          <a:xfrm>
            <a:off x="4344746" y="2127572"/>
            <a:ext cx="1205154" cy="523220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Model</a:t>
            </a:r>
            <a:endParaRPr lang="zh-TW" altLang="en-US" sz="28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圓柱 22">
            <a:extLst>
              <a:ext uri="{FF2B5EF4-FFF2-40B4-BE49-F238E27FC236}">
                <a16:creationId xmlns:a16="http://schemas.microsoft.com/office/drawing/2014/main" xmlns="" id="{4F2C0858-0980-437E-994A-061F3BB2B3E5}"/>
              </a:ext>
            </a:extLst>
          </p:cNvPr>
          <p:cNvSpPr/>
          <p:nvPr/>
        </p:nvSpPr>
        <p:spPr>
          <a:xfrm>
            <a:off x="2553822" y="5215693"/>
            <a:ext cx="1636295" cy="1090863"/>
          </a:xfrm>
          <a:prstGeom prst="can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Training</a:t>
            </a:r>
          </a:p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Data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圓角矩形 26">
            <a:extLst>
              <a:ext uri="{FF2B5EF4-FFF2-40B4-BE49-F238E27FC236}">
                <a16:creationId xmlns:a16="http://schemas.microsoft.com/office/drawing/2014/main" xmlns="" id="{EB309B15-5D0D-40D8-8BC8-C2A694B67AF8}"/>
              </a:ext>
            </a:extLst>
          </p:cNvPr>
          <p:cNvSpPr/>
          <p:nvPr/>
        </p:nvSpPr>
        <p:spPr>
          <a:xfrm>
            <a:off x="2415921" y="3661531"/>
            <a:ext cx="1912095" cy="1090863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Goodness of function f</a:t>
            </a:r>
            <a:endParaRPr lang="en-US" altLang="zh-TW" sz="2400" kern="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xmlns="" id="{74B84077-0784-492E-BBDE-B0602330FBCD}"/>
              </a:ext>
            </a:extLst>
          </p:cNvPr>
          <p:cNvCxnSpPr/>
          <p:nvPr/>
        </p:nvCxnSpPr>
        <p:spPr>
          <a:xfrm flipV="1">
            <a:off x="3393025" y="4774165"/>
            <a:ext cx="0" cy="54543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xmlns="" id="{2BFB9493-BA87-4B1D-AAE1-319D8BBE960E}"/>
              </a:ext>
            </a:extLst>
          </p:cNvPr>
          <p:cNvCxnSpPr/>
          <p:nvPr/>
        </p:nvCxnSpPr>
        <p:spPr>
          <a:xfrm>
            <a:off x="3393025" y="3158798"/>
            <a:ext cx="0" cy="48096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" name="文字方塊 17">
            <a:extLst>
              <a:ext uri="{FF2B5EF4-FFF2-40B4-BE49-F238E27FC236}">
                <a16:creationId xmlns:a16="http://schemas.microsoft.com/office/drawing/2014/main" xmlns="" id="{202CA28C-8D6C-4A59-A552-03CDDCE6A105}"/>
              </a:ext>
            </a:extLst>
          </p:cNvPr>
          <p:cNvSpPr txBox="1"/>
          <p:nvPr/>
        </p:nvSpPr>
        <p:spPr>
          <a:xfrm>
            <a:off x="4510656" y="3713906"/>
            <a:ext cx="3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Pick the “Best” Function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2" name="直線單箭頭接點 18">
            <a:extLst>
              <a:ext uri="{FF2B5EF4-FFF2-40B4-BE49-F238E27FC236}">
                <a16:creationId xmlns:a16="http://schemas.microsoft.com/office/drawing/2014/main" xmlns="" id="{DE3B4C64-B87A-407A-AC4A-E20A677F2441}"/>
              </a:ext>
            </a:extLst>
          </p:cNvPr>
          <p:cNvCxnSpPr/>
          <p:nvPr/>
        </p:nvCxnSpPr>
        <p:spPr>
          <a:xfrm>
            <a:off x="4344746" y="4214618"/>
            <a:ext cx="3724927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C39FF9B5-29F2-40B8-9CE1-132A10545C03}"/>
              </a:ext>
            </a:extLst>
          </p:cNvPr>
          <p:cNvSpPr/>
          <p:nvPr/>
        </p:nvSpPr>
        <p:spPr>
          <a:xfrm>
            <a:off x="6138514" y="1629848"/>
            <a:ext cx="3843687" cy="158626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4" name="直線單箭頭接點 12">
            <a:extLst>
              <a:ext uri="{FF2B5EF4-FFF2-40B4-BE49-F238E27FC236}">
                <a16:creationId xmlns:a16="http://schemas.microsoft.com/office/drawing/2014/main" xmlns="" id="{16FA3252-BBCE-4BAB-AAA4-292DC008ECD4}"/>
              </a:ext>
            </a:extLst>
          </p:cNvPr>
          <p:cNvCxnSpPr/>
          <p:nvPr/>
        </p:nvCxnSpPr>
        <p:spPr>
          <a:xfrm flipV="1">
            <a:off x="4190117" y="2914650"/>
            <a:ext cx="1891247" cy="799256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92804CE-4D79-470B-96E8-46EB863B7F97}"/>
              </a:ext>
            </a:extLst>
          </p:cNvPr>
          <p:cNvSpPr/>
          <p:nvPr/>
        </p:nvSpPr>
        <p:spPr>
          <a:xfrm>
            <a:off x="4692317" y="3709656"/>
            <a:ext cx="3131159" cy="4346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xmlns="" id="{53724952-EC25-4A9E-AEB2-738E4EA3DAD9}"/>
                  </a:ext>
                </a:extLst>
              </p:cNvPr>
              <p:cNvSpPr txBox="1"/>
              <p:nvPr/>
            </p:nvSpPr>
            <p:spPr>
              <a:xfrm>
                <a:off x="4724401" y="4460787"/>
                <a:ext cx="2509533" cy="522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𝑎𝑟𝑔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3724952-EC25-4A9E-AEB2-738E4EA3D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1" y="4460787"/>
                <a:ext cx="2509533" cy="522451"/>
              </a:xfrm>
              <a:prstGeom prst="rect">
                <a:avLst/>
              </a:prstGeom>
              <a:blipFill>
                <a:blip r:embed="rId5"/>
                <a:stretch>
                  <a:fillRect l="-3883" b="-2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21">
                <a:extLst>
                  <a:ext uri="{FF2B5EF4-FFF2-40B4-BE49-F238E27FC236}">
                    <a16:creationId xmlns:a16="http://schemas.microsoft.com/office/drawing/2014/main" xmlns="" id="{FB8A66F5-4C3C-4DE4-BABD-058D7E98CAA6}"/>
                  </a:ext>
                </a:extLst>
              </p:cNvPr>
              <p:cNvSpPr txBox="1"/>
              <p:nvPr/>
            </p:nvSpPr>
            <p:spPr>
              <a:xfrm>
                <a:off x="4669705" y="5092683"/>
                <a:ext cx="3324243" cy="509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7" name="文字方塊 21">
                <a:extLst>
                  <a:ext uri="{FF2B5EF4-FFF2-40B4-BE49-F238E27FC236}">
                    <a16:creationId xmlns:a16="http://schemas.microsoft.com/office/drawing/2014/main" id="{FB8A66F5-4C3C-4DE4-BABD-058D7E98C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705" y="5092683"/>
                <a:ext cx="3324243" cy="509050"/>
              </a:xfrm>
              <a:prstGeom prst="rect">
                <a:avLst/>
              </a:prstGeom>
              <a:blipFill>
                <a:blip r:embed="rId6"/>
                <a:stretch>
                  <a:fillRect l="-734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2">
                <a:extLst>
                  <a:ext uri="{FF2B5EF4-FFF2-40B4-BE49-F238E27FC236}">
                    <a16:creationId xmlns:a16="http://schemas.microsoft.com/office/drawing/2014/main" xmlns="" id="{7DC83B23-2CA8-4BF7-83E3-6F4B6C32FE3D}"/>
                  </a:ext>
                </a:extLst>
              </p:cNvPr>
              <p:cNvSpPr txBox="1"/>
              <p:nvPr/>
            </p:nvSpPr>
            <p:spPr>
              <a:xfrm>
                <a:off x="5549900" y="5575142"/>
                <a:ext cx="4860754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𝑐𝑝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8" name="文字方塊 22">
                <a:extLst>
                  <a:ext uri="{FF2B5EF4-FFF2-40B4-BE49-F238E27FC236}">
                    <a16:creationId xmlns:a16="http://schemas.microsoft.com/office/drawing/2014/main" id="{7DC83B23-2CA8-4BF7-83E3-6F4B6C32F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900" y="5575142"/>
                <a:ext cx="4860754" cy="10382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9B30449F-B4FB-4CA2-A94F-3360C80473D4}"/>
              </a:ext>
            </a:extLst>
          </p:cNvPr>
          <p:cNvSpPr/>
          <p:nvPr/>
        </p:nvSpPr>
        <p:spPr>
          <a:xfrm>
            <a:off x="8390332" y="4290740"/>
            <a:ext cx="1813958" cy="138499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b="1" kern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梯度下降</a:t>
            </a:r>
            <a:endParaRPr lang="en-US" altLang="zh-CN" sz="2800" b="1" kern="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defRPr/>
            </a:pPr>
            <a:r>
              <a:rPr lang="en-US" altLang="zh-TW" sz="2800" b="1" kern="0" dirty="0"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Gradient descent</a:t>
            </a:r>
            <a:endParaRPr lang="zh-TW" altLang="en-US" sz="2800" b="1" kern="0" dirty="0">
              <a:solidFill>
                <a:prstClr val="white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24">
                <a:extLst>
                  <a:ext uri="{FF2B5EF4-FFF2-40B4-BE49-F238E27FC236}">
                    <a16:creationId xmlns:a16="http://schemas.microsoft.com/office/drawing/2014/main" xmlns="" id="{EA7ACB25-49CE-422A-BDDE-B7ECD6E5CF2B}"/>
                  </a:ext>
                </a:extLst>
              </p:cNvPr>
              <p:cNvSpPr txBox="1"/>
              <p:nvPr/>
            </p:nvSpPr>
            <p:spPr>
              <a:xfrm>
                <a:off x="6153468" y="1671285"/>
                <a:ext cx="3917708" cy="149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TW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新細明體" panose="02020500000000000000" pitchFamily="18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𝑐𝑝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0" name="文字方塊 24">
                <a:extLst>
                  <a:ext uri="{FF2B5EF4-FFF2-40B4-BE49-F238E27FC236}">
                    <a16:creationId xmlns:a16="http://schemas.microsoft.com/office/drawing/2014/main" id="{EA7ACB25-49CE-422A-BDDE-B7ECD6E5C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468" y="1671285"/>
                <a:ext cx="3917708" cy="1499962"/>
              </a:xfrm>
              <a:prstGeom prst="rect">
                <a:avLst/>
              </a:prstGeom>
              <a:blipFill>
                <a:blip r:embed="rId8"/>
                <a:stretch>
                  <a:fillRect l="-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61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5" grpId="0" animBg="1"/>
      <p:bldP spid="16" grpId="0"/>
      <p:bldP spid="17" grpId="0"/>
      <p:bldP spid="18" grpId="0"/>
      <p:bldP spid="19" grpId="0" animBg="1"/>
      <p:bldP spid="2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1917</Words>
  <Application>Microsoft Office PowerPoint</Application>
  <PresentationFormat>宽屏</PresentationFormat>
  <Paragraphs>588</Paragraphs>
  <Slides>63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81" baseType="lpstr">
      <vt:lpstr>新細明體</vt:lpstr>
      <vt:lpstr>等线</vt:lpstr>
      <vt:lpstr>等线 Light</vt:lpstr>
      <vt:lpstr>方正字迹-典雅楷体简体</vt:lpstr>
      <vt:lpstr>华文仿宋</vt:lpstr>
      <vt:lpstr>华文楷体</vt:lpstr>
      <vt:lpstr>楷体</vt:lpstr>
      <vt:lpstr>宋体</vt:lpstr>
      <vt:lpstr>微软雅黑</vt:lpstr>
      <vt:lpstr>Arial</vt:lpstr>
      <vt:lpstr>Calibri</vt:lpstr>
      <vt:lpstr>Cambria Math</vt:lpstr>
      <vt:lpstr>Century Gothic</vt:lpstr>
      <vt:lpstr>Times New Roman</vt:lpstr>
      <vt:lpstr>Wingdings</vt:lpstr>
      <vt:lpstr>Office 主题​​</vt:lpstr>
      <vt:lpstr>1_Office 主题​​</vt:lpstr>
      <vt:lpstr>方程式</vt:lpstr>
      <vt:lpstr>PowerPoint 演示文稿</vt:lpstr>
      <vt:lpstr>PowerPoint 演示文稿</vt:lpstr>
      <vt:lpstr>PowerPoint 演示文稿</vt:lpstr>
      <vt:lpstr>线性回归</vt:lpstr>
      <vt:lpstr>Step 1: Model</vt:lpstr>
      <vt:lpstr>Step 2: Goodness of Function</vt:lpstr>
      <vt:lpstr>Step 2: Goodness of Function</vt:lpstr>
      <vt:lpstr>Step 2: Goodness of Function</vt:lpstr>
      <vt:lpstr>Step 3: Best Function</vt:lpstr>
      <vt:lpstr>Step 3: Gradient Descent</vt:lpstr>
      <vt:lpstr>Step 3: Gradient Descent</vt:lpstr>
      <vt:lpstr>Step 3: Gradient Descent</vt:lpstr>
      <vt:lpstr>Step 3: Gradient Descent</vt:lpstr>
      <vt:lpstr>Step 3: Gradient Descent</vt:lpstr>
      <vt:lpstr>Step 3: Gradient Descent</vt:lpstr>
      <vt:lpstr>Step 3: Gradient Descent</vt:lpstr>
      <vt:lpstr>Step 3: Gradient Descent</vt:lpstr>
      <vt:lpstr>结果如何？</vt:lpstr>
      <vt:lpstr>generalization</vt:lpstr>
      <vt:lpstr>PowerPoint 演示文稿</vt:lpstr>
      <vt:lpstr>PowerPoint 演示文稿</vt:lpstr>
      <vt:lpstr>PowerPoint 演示文稿</vt:lpstr>
      <vt:lpstr>PowerPoint 演示文稿</vt:lpstr>
      <vt:lpstr>Model selection</vt:lpstr>
      <vt:lpstr>增加数据信息？</vt:lpstr>
      <vt:lpstr>考虑一些其它因素（特征）</vt:lpstr>
      <vt:lpstr>Back to step 1:  Redesign the Model</vt:lpstr>
      <vt:lpstr>Back to step 1:  Redesign the Model</vt:lpstr>
      <vt:lpstr>PowerPoint 演示文稿</vt:lpstr>
      <vt:lpstr>是否需要其它特征</vt:lpstr>
      <vt:lpstr>Back to step 1:  Redesign the Model Again</vt:lpstr>
      <vt:lpstr>Back to step 2: Regularization</vt:lpstr>
      <vt:lpstr>Regularization</vt:lpstr>
      <vt:lpstr>PowerPoint 演示文稿</vt:lpstr>
      <vt:lpstr>嵌入式特征选择</vt:lpstr>
      <vt:lpstr>嵌入式特征选择</vt:lpstr>
      <vt:lpstr>嵌入式特征选择</vt:lpstr>
      <vt:lpstr>嵌入式特征选择</vt:lpstr>
      <vt:lpstr>LASSO</vt:lpstr>
      <vt:lpstr>PGD</vt:lpstr>
      <vt:lpstr>其它正则项</vt:lpstr>
      <vt:lpstr>其它正则项</vt:lpstr>
      <vt:lpstr>PowerPoint 演示文稿</vt:lpstr>
      <vt:lpstr>感知机（perceptron）</vt:lpstr>
      <vt:lpstr>感知机（perceptron）</vt:lpstr>
      <vt:lpstr>感知机模型</vt:lpstr>
      <vt:lpstr>感知机模型</vt:lpstr>
      <vt:lpstr>感知机学习策略</vt:lpstr>
      <vt:lpstr>感知机学习策略</vt:lpstr>
      <vt:lpstr>感知机学习策略</vt:lpstr>
      <vt:lpstr>感知机学习策略</vt:lpstr>
      <vt:lpstr>感知机学习算法</vt:lpstr>
      <vt:lpstr>梯度下降与随机梯度下降</vt:lpstr>
      <vt:lpstr>感知机学习算法</vt:lpstr>
      <vt:lpstr>感知机学习算法</vt:lpstr>
      <vt:lpstr>感知机学习算法</vt:lpstr>
      <vt:lpstr>感知机学习算法</vt:lpstr>
      <vt:lpstr>PowerPoint 演示文稿</vt:lpstr>
      <vt:lpstr>PowerPoint 演示文稿</vt:lpstr>
      <vt:lpstr>PowerPoint 演示文稿</vt:lpstr>
      <vt:lpstr>感知机学习算法</vt:lpstr>
      <vt:lpstr>感知机学习算法</vt:lpstr>
      <vt:lpstr>作业一：感知机的实现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zq zq</cp:lastModifiedBy>
  <cp:revision>126</cp:revision>
  <dcterms:created xsi:type="dcterms:W3CDTF">2020-02-27T08:41:55Z</dcterms:created>
  <dcterms:modified xsi:type="dcterms:W3CDTF">2020-04-22T08:31:30Z</dcterms:modified>
</cp:coreProperties>
</file>